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0"/>
  </p:notesMasterIdLst>
  <p:sldIdLst>
    <p:sldId id="256" r:id="rId2"/>
    <p:sldId id="257" r:id="rId3"/>
    <p:sldId id="393" r:id="rId4"/>
    <p:sldId id="394" r:id="rId5"/>
    <p:sldId id="395" r:id="rId6"/>
    <p:sldId id="396" r:id="rId7"/>
    <p:sldId id="397" r:id="rId8"/>
    <p:sldId id="399" r:id="rId9"/>
    <p:sldId id="401" r:id="rId10"/>
    <p:sldId id="402" r:id="rId11"/>
    <p:sldId id="347" r:id="rId12"/>
    <p:sldId id="403"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80" r:id="rId28"/>
    <p:sldId id="381" r:id="rId29"/>
    <p:sldId id="382" r:id="rId30"/>
    <p:sldId id="383" r:id="rId31"/>
    <p:sldId id="366" r:id="rId32"/>
    <p:sldId id="367" r:id="rId33"/>
    <p:sldId id="368" r:id="rId34"/>
    <p:sldId id="369" r:id="rId35"/>
    <p:sldId id="370" r:id="rId36"/>
    <p:sldId id="371" r:id="rId37"/>
    <p:sldId id="372" r:id="rId38"/>
    <p:sldId id="373" r:id="rId39"/>
    <p:sldId id="374" r:id="rId40"/>
    <p:sldId id="375" r:id="rId41"/>
    <p:sldId id="376" r:id="rId42"/>
    <p:sldId id="378" r:id="rId43"/>
    <p:sldId id="377" r:id="rId44"/>
    <p:sldId id="379" r:id="rId45"/>
    <p:sldId id="391" r:id="rId46"/>
    <p:sldId id="389" r:id="rId47"/>
    <p:sldId id="390" r:id="rId48"/>
    <p:sldId id="39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5"/>
    <p:restoredTop sz="86169"/>
  </p:normalViewPr>
  <p:slideViewPr>
    <p:cSldViewPr snapToGrid="0">
      <p:cViewPr varScale="1">
        <p:scale>
          <a:sx n="92" d="100"/>
          <a:sy n="92"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a:t>
            </a:r>
          </a:p>
        </p:txBody>
      </p:sp>
      <p:sp>
        <p:nvSpPr>
          <p:cNvPr id="4" name="Slide Number Placeholder 3"/>
          <p:cNvSpPr>
            <a:spLocks noGrp="1"/>
          </p:cNvSpPr>
          <p:nvPr>
            <p:ph type="sldNum" sz="quarter" idx="5"/>
          </p:nvPr>
        </p:nvSpPr>
        <p:spPr/>
        <p:txBody>
          <a:bodyPr/>
          <a:lstStyle/>
          <a:p>
            <a:fld id="{E666506D-5C9B-294C-B2AE-15ACE8B5B9F7}" type="slidenum">
              <a:rPr lang="en-US" smtClean="0"/>
              <a:t>7</a:t>
            </a:fld>
            <a:endParaRPr lang="en-US"/>
          </a:p>
        </p:txBody>
      </p:sp>
    </p:spTree>
    <p:extLst>
      <p:ext uri="{BB962C8B-B14F-4D97-AF65-F5344CB8AC3E}">
        <p14:creationId xmlns:p14="http://schemas.microsoft.com/office/powerpoint/2010/main" val="88336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a:t>
            </a:r>
          </a:p>
        </p:txBody>
      </p:sp>
      <p:sp>
        <p:nvSpPr>
          <p:cNvPr id="4" name="Slide Number Placeholder 3"/>
          <p:cNvSpPr>
            <a:spLocks noGrp="1"/>
          </p:cNvSpPr>
          <p:nvPr>
            <p:ph type="sldNum" sz="quarter" idx="5"/>
          </p:nvPr>
        </p:nvSpPr>
        <p:spPr/>
        <p:txBody>
          <a:bodyPr/>
          <a:lstStyle/>
          <a:p>
            <a:fld id="{E666506D-5C9B-294C-B2AE-15ACE8B5B9F7}" type="slidenum">
              <a:rPr lang="en-US" smtClean="0"/>
              <a:t>8</a:t>
            </a:fld>
            <a:endParaRPr lang="en-US"/>
          </a:p>
        </p:txBody>
      </p:sp>
    </p:spTree>
    <p:extLst>
      <p:ext uri="{BB962C8B-B14F-4D97-AF65-F5344CB8AC3E}">
        <p14:creationId xmlns:p14="http://schemas.microsoft.com/office/powerpoint/2010/main" val="403048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a:t>
            </a:r>
          </a:p>
        </p:txBody>
      </p:sp>
      <p:sp>
        <p:nvSpPr>
          <p:cNvPr id="4" name="Slide Number Placeholder 3"/>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368790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44</a:t>
            </a:fld>
            <a:endParaRPr lang="en-US"/>
          </a:p>
        </p:txBody>
      </p:sp>
    </p:spTree>
    <p:extLst>
      <p:ext uri="{BB962C8B-B14F-4D97-AF65-F5344CB8AC3E}">
        <p14:creationId xmlns:p14="http://schemas.microsoft.com/office/powerpoint/2010/main" val="350570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1/18/24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1/18/24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mith.edu/people/kaitlyn-coo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hyperlink" Target="http://bit.ly/48ceWS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Elementary Statistics – Sampling and Random Experiments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9009454" cy="369332"/>
          </a:xfrm>
          <a:prstGeom prst="rect">
            <a:avLst/>
          </a:prstGeom>
          <a:noFill/>
        </p:spPr>
        <p:txBody>
          <a:bodyPr wrap="none" rtlCol="0">
            <a:spAutoFit/>
          </a:bodyPr>
          <a:lstStyle/>
          <a:p>
            <a:r>
              <a:rPr lang="en-US" dirty="0"/>
              <a:t>Slides based off slides courtesy of Kaitlyn Cook (</a:t>
            </a:r>
            <a:r>
              <a:rPr lang="en-US" dirty="0">
                <a:hlinkClick r:id="rId2"/>
              </a:rPr>
              <a:t>https://www.smith.edu/people/kaitlyn-cook</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E325-5A46-38E0-86A1-F64F89FFD142}"/>
              </a:ext>
            </a:extLst>
          </p:cNvPr>
          <p:cNvSpPr>
            <a:spLocks noGrp="1"/>
          </p:cNvSpPr>
          <p:nvPr>
            <p:ph type="title"/>
          </p:nvPr>
        </p:nvSpPr>
        <p:spPr/>
        <p:txBody>
          <a:bodyPr/>
          <a:lstStyle/>
          <a:p>
            <a:r>
              <a:rPr lang="en-US" dirty="0"/>
              <a:t>Sampling</a:t>
            </a:r>
          </a:p>
        </p:txBody>
      </p:sp>
      <p:sp>
        <p:nvSpPr>
          <p:cNvPr id="3" name="Text Placeholder 2">
            <a:extLst>
              <a:ext uri="{FF2B5EF4-FFF2-40B4-BE49-F238E27FC236}">
                <a16:creationId xmlns:a16="http://schemas.microsoft.com/office/drawing/2014/main" id="{7ED9B8BA-F9F6-EA0F-89C1-843BDF5E69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254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Recap: Big Picture</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027844"/>
          </a:xfrm>
          <a:prstGeom prst="rect">
            <a:avLst/>
          </a:prstGeom>
        </p:spPr>
        <p:txBody>
          <a:bodyPr vert="horz" wrap="square" lIns="0" tIns="13842" rIns="0" bIns="0" rtlCol="0">
            <a:spAutoFit/>
          </a:bodyPr>
          <a:lstStyle/>
          <a:p>
            <a:pPr marL="25168" marR="10067">
              <a:lnSpc>
                <a:spcPct val="102600"/>
              </a:lnSpc>
              <a:spcBef>
                <a:spcPts val="109"/>
              </a:spcBef>
            </a:pPr>
            <a:r>
              <a:rPr sz="2180" spc="-50" dirty="0">
                <a:latin typeface="Arial"/>
                <a:cs typeface="Arial"/>
              </a:rPr>
              <a:t>Although</a:t>
            </a:r>
            <a:r>
              <a:rPr sz="2180" spc="-10" dirty="0">
                <a:latin typeface="Arial"/>
                <a:cs typeface="Arial"/>
              </a:rPr>
              <a:t> </a:t>
            </a:r>
            <a:r>
              <a:rPr sz="2180" dirty="0">
                <a:latin typeface="Arial"/>
                <a:cs typeface="Arial"/>
              </a:rPr>
              <a:t>our</a:t>
            </a:r>
            <a:r>
              <a:rPr sz="2180" spc="-10" dirty="0">
                <a:latin typeface="Arial"/>
                <a:cs typeface="Arial"/>
              </a:rPr>
              <a:t> </a:t>
            </a:r>
            <a:r>
              <a:rPr sz="2180" spc="-40" dirty="0">
                <a:latin typeface="Arial"/>
                <a:cs typeface="Arial"/>
              </a:rPr>
              <a:t>statistical</a:t>
            </a:r>
            <a:r>
              <a:rPr sz="2180" spc="-10" dirty="0">
                <a:latin typeface="Arial"/>
                <a:cs typeface="Arial"/>
              </a:rPr>
              <a:t> </a:t>
            </a:r>
            <a:r>
              <a:rPr sz="2180" spc="-99" dirty="0">
                <a:latin typeface="Arial"/>
                <a:cs typeface="Arial"/>
              </a:rPr>
              <a:t>questions</a:t>
            </a:r>
            <a:r>
              <a:rPr sz="2180" spc="-10" dirty="0">
                <a:latin typeface="Arial"/>
                <a:cs typeface="Arial"/>
              </a:rPr>
              <a:t> </a:t>
            </a:r>
            <a:r>
              <a:rPr sz="2180" spc="-139" dirty="0">
                <a:latin typeface="Arial"/>
                <a:cs typeface="Arial"/>
              </a:rPr>
              <a:t>are</a:t>
            </a:r>
            <a:r>
              <a:rPr sz="2180" spc="-10" dirty="0">
                <a:latin typeface="Arial"/>
                <a:cs typeface="Arial"/>
              </a:rPr>
              <a:t> </a:t>
            </a:r>
            <a:r>
              <a:rPr sz="2180" spc="-99" dirty="0">
                <a:latin typeface="Arial"/>
                <a:cs typeface="Arial"/>
              </a:rPr>
              <a:t>framed</a:t>
            </a:r>
            <a:r>
              <a:rPr sz="2180" spc="-10" dirty="0">
                <a:latin typeface="Arial"/>
                <a:cs typeface="Arial"/>
              </a:rPr>
              <a:t> </a:t>
            </a:r>
            <a:r>
              <a:rPr sz="2180" dirty="0">
                <a:latin typeface="Arial"/>
                <a:cs typeface="Arial"/>
              </a:rPr>
              <a:t>in</a:t>
            </a:r>
            <a:r>
              <a:rPr sz="2180" spc="-10" dirty="0">
                <a:latin typeface="Arial"/>
                <a:cs typeface="Arial"/>
              </a:rPr>
              <a:t> </a:t>
            </a:r>
            <a:r>
              <a:rPr sz="2180" spc="-50" dirty="0">
                <a:latin typeface="Arial"/>
                <a:cs typeface="Arial"/>
              </a:rPr>
              <a:t>terms</a:t>
            </a:r>
            <a:r>
              <a:rPr sz="2180" spc="-10" dirty="0">
                <a:latin typeface="Arial"/>
                <a:cs typeface="Arial"/>
              </a:rPr>
              <a:t> </a:t>
            </a:r>
            <a:r>
              <a:rPr sz="2180" dirty="0">
                <a:latin typeface="Arial"/>
                <a:cs typeface="Arial"/>
              </a:rPr>
              <a:t>of</a:t>
            </a:r>
            <a:r>
              <a:rPr sz="2180" spc="-10" dirty="0">
                <a:latin typeface="Arial"/>
                <a:cs typeface="Arial"/>
              </a:rPr>
              <a:t> </a:t>
            </a:r>
            <a:r>
              <a:rPr sz="2180" spc="-69" dirty="0">
                <a:solidFill>
                  <a:srgbClr val="00B0F0"/>
                </a:solidFill>
                <a:latin typeface="Arial"/>
                <a:cs typeface="Arial"/>
              </a:rPr>
              <a:t>populations</a:t>
            </a:r>
            <a:r>
              <a:rPr sz="2180" dirty="0">
                <a:solidFill>
                  <a:srgbClr val="00B0F0"/>
                </a:solidFill>
                <a:latin typeface="Arial"/>
                <a:cs typeface="Arial"/>
              </a:rPr>
              <a:t> </a:t>
            </a:r>
            <a:r>
              <a:rPr sz="2180" spc="-50" dirty="0">
                <a:latin typeface="Arial"/>
                <a:cs typeface="Arial"/>
              </a:rPr>
              <a:t>and </a:t>
            </a:r>
            <a:r>
              <a:rPr sz="2180" spc="-109" dirty="0">
                <a:solidFill>
                  <a:srgbClr val="00B0F0"/>
                </a:solidFill>
                <a:latin typeface="Arial"/>
                <a:cs typeface="Arial"/>
              </a:rPr>
              <a:t>parameters</a:t>
            </a:r>
            <a:r>
              <a:rPr sz="2180" spc="-109" dirty="0">
                <a:latin typeface="Arial"/>
                <a:cs typeface="Arial"/>
              </a:rPr>
              <a:t>,</a:t>
            </a:r>
            <a:r>
              <a:rPr sz="2180" spc="-30" dirty="0">
                <a:latin typeface="Arial"/>
                <a:cs typeface="Arial"/>
              </a:rPr>
              <a:t> </a:t>
            </a:r>
            <a:r>
              <a:rPr sz="2180" dirty="0">
                <a:latin typeface="Arial"/>
                <a:cs typeface="Arial"/>
              </a:rPr>
              <a:t>what</a:t>
            </a:r>
            <a:r>
              <a:rPr sz="2180" spc="20" dirty="0">
                <a:latin typeface="Arial"/>
                <a:cs typeface="Arial"/>
              </a:rPr>
              <a:t> </a:t>
            </a:r>
            <a:r>
              <a:rPr sz="2180" spc="-188" dirty="0">
                <a:latin typeface="Arial"/>
                <a:cs typeface="Arial"/>
              </a:rPr>
              <a:t>we</a:t>
            </a:r>
            <a:r>
              <a:rPr sz="2180" spc="30" dirty="0">
                <a:latin typeface="Arial"/>
                <a:cs typeface="Arial"/>
              </a:rPr>
              <a:t> </a:t>
            </a:r>
            <a:r>
              <a:rPr sz="2180" spc="-129" dirty="0">
                <a:latin typeface="Arial"/>
                <a:cs typeface="Arial"/>
              </a:rPr>
              <a:t>have</a:t>
            </a:r>
            <a:r>
              <a:rPr sz="2180" spc="20" dirty="0">
                <a:latin typeface="Arial"/>
                <a:cs typeface="Arial"/>
              </a:rPr>
              <a:t> </a:t>
            </a:r>
            <a:r>
              <a:rPr sz="2180" dirty="0">
                <a:latin typeface="Arial"/>
                <a:cs typeface="Arial"/>
              </a:rPr>
              <a:t>at</a:t>
            </a:r>
            <a:r>
              <a:rPr sz="2180" spc="20" dirty="0">
                <a:latin typeface="Arial"/>
                <a:cs typeface="Arial"/>
              </a:rPr>
              <a:t> </a:t>
            </a:r>
            <a:r>
              <a:rPr sz="2180" dirty="0">
                <a:latin typeface="Arial"/>
                <a:cs typeface="Arial"/>
              </a:rPr>
              <a:t>our</a:t>
            </a:r>
            <a:r>
              <a:rPr sz="2180" spc="10" dirty="0">
                <a:latin typeface="Arial"/>
                <a:cs typeface="Arial"/>
              </a:rPr>
              <a:t> </a:t>
            </a:r>
            <a:r>
              <a:rPr sz="2180" spc="-109" dirty="0">
                <a:latin typeface="Arial"/>
                <a:cs typeface="Arial"/>
              </a:rPr>
              <a:t>disposal</a:t>
            </a:r>
            <a:r>
              <a:rPr sz="2180" spc="20" dirty="0">
                <a:latin typeface="Arial"/>
                <a:cs typeface="Arial"/>
              </a:rPr>
              <a:t> </a:t>
            </a:r>
            <a:r>
              <a:rPr sz="2180" dirty="0">
                <a:latin typeface="Arial"/>
                <a:cs typeface="Arial"/>
              </a:rPr>
              <a:t>to</a:t>
            </a:r>
            <a:r>
              <a:rPr sz="2180" spc="20" dirty="0">
                <a:latin typeface="Arial"/>
                <a:cs typeface="Arial"/>
              </a:rPr>
              <a:t> </a:t>
            </a:r>
            <a:r>
              <a:rPr sz="2180" i="1" spc="-159" dirty="0">
                <a:latin typeface="Arial"/>
                <a:cs typeface="Arial"/>
              </a:rPr>
              <a:t>answer</a:t>
            </a:r>
            <a:r>
              <a:rPr sz="2180" i="1" spc="10" dirty="0">
                <a:latin typeface="Arial"/>
                <a:cs typeface="Arial"/>
              </a:rPr>
              <a:t> </a:t>
            </a:r>
            <a:r>
              <a:rPr sz="2180" spc="-99" dirty="0">
                <a:latin typeface="Arial"/>
                <a:cs typeface="Arial"/>
              </a:rPr>
              <a:t>those</a:t>
            </a:r>
            <a:r>
              <a:rPr sz="2180" spc="20" dirty="0">
                <a:latin typeface="Arial"/>
                <a:cs typeface="Arial"/>
              </a:rPr>
              <a:t> </a:t>
            </a:r>
            <a:r>
              <a:rPr sz="2180" spc="-99" dirty="0">
                <a:latin typeface="Arial"/>
                <a:cs typeface="Arial"/>
              </a:rPr>
              <a:t>questions</a:t>
            </a:r>
            <a:r>
              <a:rPr sz="2180" spc="20" dirty="0">
                <a:latin typeface="Arial"/>
                <a:cs typeface="Arial"/>
              </a:rPr>
              <a:t> </a:t>
            </a:r>
            <a:r>
              <a:rPr sz="2180" spc="-50" dirty="0">
                <a:latin typeface="Arial"/>
                <a:cs typeface="Arial"/>
              </a:rPr>
              <a:t>is </a:t>
            </a:r>
            <a:r>
              <a:rPr sz="2180" spc="-20" dirty="0">
                <a:latin typeface="Arial"/>
                <a:cs typeface="Arial"/>
              </a:rPr>
              <a:t>often</a:t>
            </a:r>
            <a:r>
              <a:rPr sz="2180" spc="-89" dirty="0">
                <a:latin typeface="Arial"/>
                <a:cs typeface="Arial"/>
              </a:rPr>
              <a:t> </a:t>
            </a:r>
            <a:r>
              <a:rPr sz="2180" spc="-40" dirty="0">
                <a:latin typeface="Arial"/>
                <a:cs typeface="Arial"/>
              </a:rPr>
              <a:t>only</a:t>
            </a:r>
            <a:r>
              <a:rPr sz="2180" spc="-79" dirty="0">
                <a:latin typeface="Arial"/>
                <a:cs typeface="Arial"/>
              </a:rPr>
              <a:t> </a:t>
            </a:r>
            <a:r>
              <a:rPr sz="2180" dirty="0">
                <a:latin typeface="Arial"/>
                <a:cs typeface="Arial"/>
              </a:rPr>
              <a:t>a</a:t>
            </a:r>
            <a:r>
              <a:rPr sz="2180" spc="-79" dirty="0">
                <a:latin typeface="Arial"/>
                <a:cs typeface="Arial"/>
              </a:rPr>
              <a:t> </a:t>
            </a:r>
            <a:r>
              <a:rPr sz="2180" spc="-20" dirty="0">
                <a:solidFill>
                  <a:srgbClr val="00B0F0"/>
                </a:solidFill>
                <a:latin typeface="Arial"/>
                <a:cs typeface="Arial"/>
              </a:rPr>
              <a:t>sample</a:t>
            </a:r>
            <a:endParaRPr sz="2180" dirty="0">
              <a:latin typeface="Arial"/>
              <a:cs typeface="Arial"/>
            </a:endParaRPr>
          </a:p>
        </p:txBody>
      </p:sp>
      <p:sp>
        <p:nvSpPr>
          <p:cNvPr id="5" name="object 3">
            <a:extLst>
              <a:ext uri="{FF2B5EF4-FFF2-40B4-BE49-F238E27FC236}">
                <a16:creationId xmlns:a16="http://schemas.microsoft.com/office/drawing/2014/main" id="{BC22B8B6-AFD4-0471-2900-AA683522FC54}"/>
              </a:ext>
            </a:extLst>
          </p:cNvPr>
          <p:cNvSpPr txBox="1"/>
          <p:nvPr/>
        </p:nvSpPr>
        <p:spPr>
          <a:xfrm>
            <a:off x="3606374" y="2669632"/>
            <a:ext cx="8114571" cy="336758"/>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Ex.  What is the average age of WSU students?</a:t>
            </a:r>
            <a:endParaRPr sz="2180" dirty="0">
              <a:latin typeface="Arial"/>
              <a:cs typeface="Arial"/>
            </a:endParaRPr>
          </a:p>
        </p:txBody>
      </p:sp>
      <p:sp>
        <p:nvSpPr>
          <p:cNvPr id="6" name="Rounded Rectangular Callout 5">
            <a:extLst>
              <a:ext uri="{FF2B5EF4-FFF2-40B4-BE49-F238E27FC236}">
                <a16:creationId xmlns:a16="http://schemas.microsoft.com/office/drawing/2014/main" id="{12F2F9DB-F1CC-6A97-EDAB-CD6D8AFA9BC0}"/>
              </a:ext>
            </a:extLst>
          </p:cNvPr>
          <p:cNvSpPr/>
          <p:nvPr/>
        </p:nvSpPr>
        <p:spPr>
          <a:xfrm>
            <a:off x="8672945" y="1836188"/>
            <a:ext cx="1676401" cy="480615"/>
          </a:xfrm>
          <a:prstGeom prst="wedgeRoundRectCallout">
            <a:avLst>
              <a:gd name="adj1" fmla="val -81290"/>
              <a:gd name="adj2" fmla="val 125561"/>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Population</a:t>
            </a:r>
            <a:endParaRPr lang="en-US" b="1" dirty="0"/>
          </a:p>
        </p:txBody>
      </p:sp>
      <p:sp>
        <p:nvSpPr>
          <p:cNvPr id="7" name="Rounded Rectangular Callout 6">
            <a:extLst>
              <a:ext uri="{FF2B5EF4-FFF2-40B4-BE49-F238E27FC236}">
                <a16:creationId xmlns:a16="http://schemas.microsoft.com/office/drawing/2014/main" id="{7C1EC6CD-FBEE-1A10-BFE9-E83DEFB3366E}"/>
              </a:ext>
            </a:extLst>
          </p:cNvPr>
          <p:cNvSpPr/>
          <p:nvPr/>
        </p:nvSpPr>
        <p:spPr>
          <a:xfrm>
            <a:off x="5955357" y="1827113"/>
            <a:ext cx="1676401" cy="480615"/>
          </a:xfrm>
          <a:prstGeom prst="wedgeRoundRectCallout">
            <a:avLst>
              <a:gd name="adj1" fmla="val -25092"/>
              <a:gd name="adj2" fmla="val 12267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Parameter</a:t>
            </a:r>
            <a:endParaRPr lang="en-US" b="1" dirty="0"/>
          </a:p>
        </p:txBody>
      </p:sp>
      <p:sp>
        <p:nvSpPr>
          <p:cNvPr id="8" name="Frame 7">
            <a:extLst>
              <a:ext uri="{FF2B5EF4-FFF2-40B4-BE49-F238E27FC236}">
                <a16:creationId xmlns:a16="http://schemas.microsoft.com/office/drawing/2014/main" id="{C8CD4C8C-3F3F-5156-8685-7D9EC6984765}"/>
              </a:ext>
            </a:extLst>
          </p:cNvPr>
          <p:cNvSpPr/>
          <p:nvPr/>
        </p:nvSpPr>
        <p:spPr>
          <a:xfrm>
            <a:off x="5486400" y="2669632"/>
            <a:ext cx="1579418"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005FFCD-E2A1-6D50-8C2C-4F526D911F91}"/>
              </a:ext>
            </a:extLst>
          </p:cNvPr>
          <p:cNvSpPr/>
          <p:nvPr/>
        </p:nvSpPr>
        <p:spPr>
          <a:xfrm>
            <a:off x="7273637" y="2669632"/>
            <a:ext cx="1796899"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2172646"/>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Recap: Big Picture</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027844"/>
          </a:xfrm>
          <a:prstGeom prst="rect">
            <a:avLst/>
          </a:prstGeom>
        </p:spPr>
        <p:txBody>
          <a:bodyPr vert="horz" wrap="square" lIns="0" tIns="13842" rIns="0" bIns="0" rtlCol="0">
            <a:spAutoFit/>
          </a:bodyPr>
          <a:lstStyle/>
          <a:p>
            <a:pPr marL="25168" marR="10067">
              <a:lnSpc>
                <a:spcPct val="102600"/>
              </a:lnSpc>
              <a:spcBef>
                <a:spcPts val="109"/>
              </a:spcBef>
            </a:pPr>
            <a:r>
              <a:rPr sz="2180" spc="-50" dirty="0">
                <a:latin typeface="Arial"/>
                <a:cs typeface="Arial"/>
              </a:rPr>
              <a:t>Although</a:t>
            </a:r>
            <a:r>
              <a:rPr sz="2180" spc="-10" dirty="0">
                <a:latin typeface="Arial"/>
                <a:cs typeface="Arial"/>
              </a:rPr>
              <a:t> </a:t>
            </a:r>
            <a:r>
              <a:rPr sz="2180" dirty="0">
                <a:latin typeface="Arial"/>
                <a:cs typeface="Arial"/>
              </a:rPr>
              <a:t>our</a:t>
            </a:r>
            <a:r>
              <a:rPr sz="2180" spc="-10" dirty="0">
                <a:latin typeface="Arial"/>
                <a:cs typeface="Arial"/>
              </a:rPr>
              <a:t> </a:t>
            </a:r>
            <a:r>
              <a:rPr sz="2180" spc="-40" dirty="0">
                <a:latin typeface="Arial"/>
                <a:cs typeface="Arial"/>
              </a:rPr>
              <a:t>statistical</a:t>
            </a:r>
            <a:r>
              <a:rPr sz="2180" spc="-10" dirty="0">
                <a:latin typeface="Arial"/>
                <a:cs typeface="Arial"/>
              </a:rPr>
              <a:t> </a:t>
            </a:r>
            <a:r>
              <a:rPr sz="2180" spc="-99" dirty="0">
                <a:latin typeface="Arial"/>
                <a:cs typeface="Arial"/>
              </a:rPr>
              <a:t>questions</a:t>
            </a:r>
            <a:r>
              <a:rPr sz="2180" spc="-10" dirty="0">
                <a:latin typeface="Arial"/>
                <a:cs typeface="Arial"/>
              </a:rPr>
              <a:t> </a:t>
            </a:r>
            <a:r>
              <a:rPr sz="2180" spc="-139" dirty="0">
                <a:latin typeface="Arial"/>
                <a:cs typeface="Arial"/>
              </a:rPr>
              <a:t>are</a:t>
            </a:r>
            <a:r>
              <a:rPr sz="2180" spc="-10" dirty="0">
                <a:latin typeface="Arial"/>
                <a:cs typeface="Arial"/>
              </a:rPr>
              <a:t> </a:t>
            </a:r>
            <a:r>
              <a:rPr sz="2180" spc="-99" dirty="0">
                <a:latin typeface="Arial"/>
                <a:cs typeface="Arial"/>
              </a:rPr>
              <a:t>framed</a:t>
            </a:r>
            <a:r>
              <a:rPr sz="2180" spc="-10" dirty="0">
                <a:latin typeface="Arial"/>
                <a:cs typeface="Arial"/>
              </a:rPr>
              <a:t> </a:t>
            </a:r>
            <a:r>
              <a:rPr sz="2180" dirty="0">
                <a:latin typeface="Arial"/>
                <a:cs typeface="Arial"/>
              </a:rPr>
              <a:t>in</a:t>
            </a:r>
            <a:r>
              <a:rPr sz="2180" spc="-10" dirty="0">
                <a:latin typeface="Arial"/>
                <a:cs typeface="Arial"/>
              </a:rPr>
              <a:t> </a:t>
            </a:r>
            <a:r>
              <a:rPr sz="2180" spc="-50" dirty="0">
                <a:latin typeface="Arial"/>
                <a:cs typeface="Arial"/>
              </a:rPr>
              <a:t>terms</a:t>
            </a:r>
            <a:r>
              <a:rPr sz="2180" spc="-10" dirty="0">
                <a:latin typeface="Arial"/>
                <a:cs typeface="Arial"/>
              </a:rPr>
              <a:t> </a:t>
            </a:r>
            <a:r>
              <a:rPr sz="2180" dirty="0">
                <a:latin typeface="Arial"/>
                <a:cs typeface="Arial"/>
              </a:rPr>
              <a:t>of</a:t>
            </a:r>
            <a:r>
              <a:rPr sz="2180" spc="-10" dirty="0">
                <a:latin typeface="Arial"/>
                <a:cs typeface="Arial"/>
              </a:rPr>
              <a:t> </a:t>
            </a:r>
            <a:r>
              <a:rPr sz="2180" spc="-69" dirty="0">
                <a:solidFill>
                  <a:srgbClr val="00B0F0"/>
                </a:solidFill>
                <a:latin typeface="Arial"/>
                <a:cs typeface="Arial"/>
              </a:rPr>
              <a:t>populations</a:t>
            </a:r>
            <a:r>
              <a:rPr sz="2180" dirty="0">
                <a:solidFill>
                  <a:srgbClr val="00B0F0"/>
                </a:solidFill>
                <a:latin typeface="Arial"/>
                <a:cs typeface="Arial"/>
              </a:rPr>
              <a:t> </a:t>
            </a:r>
            <a:r>
              <a:rPr sz="2180" spc="-50" dirty="0">
                <a:latin typeface="Arial"/>
                <a:cs typeface="Arial"/>
              </a:rPr>
              <a:t>and </a:t>
            </a:r>
            <a:r>
              <a:rPr sz="2180" spc="-109" dirty="0">
                <a:solidFill>
                  <a:srgbClr val="00B0F0"/>
                </a:solidFill>
                <a:latin typeface="Arial"/>
                <a:cs typeface="Arial"/>
              </a:rPr>
              <a:t>parameters</a:t>
            </a:r>
            <a:r>
              <a:rPr sz="2180" spc="-109" dirty="0">
                <a:latin typeface="Arial"/>
                <a:cs typeface="Arial"/>
              </a:rPr>
              <a:t>,</a:t>
            </a:r>
            <a:r>
              <a:rPr sz="2180" spc="-30" dirty="0">
                <a:latin typeface="Arial"/>
                <a:cs typeface="Arial"/>
              </a:rPr>
              <a:t> </a:t>
            </a:r>
            <a:r>
              <a:rPr sz="2180" dirty="0">
                <a:latin typeface="Arial"/>
                <a:cs typeface="Arial"/>
              </a:rPr>
              <a:t>what</a:t>
            </a:r>
            <a:r>
              <a:rPr sz="2180" spc="20" dirty="0">
                <a:latin typeface="Arial"/>
                <a:cs typeface="Arial"/>
              </a:rPr>
              <a:t> </a:t>
            </a:r>
            <a:r>
              <a:rPr sz="2180" spc="-188" dirty="0">
                <a:latin typeface="Arial"/>
                <a:cs typeface="Arial"/>
              </a:rPr>
              <a:t>we</a:t>
            </a:r>
            <a:r>
              <a:rPr sz="2180" spc="30" dirty="0">
                <a:latin typeface="Arial"/>
                <a:cs typeface="Arial"/>
              </a:rPr>
              <a:t> </a:t>
            </a:r>
            <a:r>
              <a:rPr sz="2180" spc="-129" dirty="0">
                <a:latin typeface="Arial"/>
                <a:cs typeface="Arial"/>
              </a:rPr>
              <a:t>have</a:t>
            </a:r>
            <a:r>
              <a:rPr sz="2180" spc="20" dirty="0">
                <a:latin typeface="Arial"/>
                <a:cs typeface="Arial"/>
              </a:rPr>
              <a:t> </a:t>
            </a:r>
            <a:r>
              <a:rPr sz="2180" dirty="0">
                <a:latin typeface="Arial"/>
                <a:cs typeface="Arial"/>
              </a:rPr>
              <a:t>at</a:t>
            </a:r>
            <a:r>
              <a:rPr sz="2180" spc="20" dirty="0">
                <a:latin typeface="Arial"/>
                <a:cs typeface="Arial"/>
              </a:rPr>
              <a:t> </a:t>
            </a:r>
            <a:r>
              <a:rPr sz="2180" dirty="0">
                <a:latin typeface="Arial"/>
                <a:cs typeface="Arial"/>
              </a:rPr>
              <a:t>our</a:t>
            </a:r>
            <a:r>
              <a:rPr sz="2180" spc="10" dirty="0">
                <a:latin typeface="Arial"/>
                <a:cs typeface="Arial"/>
              </a:rPr>
              <a:t> </a:t>
            </a:r>
            <a:r>
              <a:rPr sz="2180" spc="-109" dirty="0">
                <a:latin typeface="Arial"/>
                <a:cs typeface="Arial"/>
              </a:rPr>
              <a:t>disposal</a:t>
            </a:r>
            <a:r>
              <a:rPr sz="2180" spc="20" dirty="0">
                <a:latin typeface="Arial"/>
                <a:cs typeface="Arial"/>
              </a:rPr>
              <a:t> </a:t>
            </a:r>
            <a:r>
              <a:rPr sz="2180" dirty="0">
                <a:latin typeface="Arial"/>
                <a:cs typeface="Arial"/>
              </a:rPr>
              <a:t>to</a:t>
            </a:r>
            <a:r>
              <a:rPr sz="2180" spc="20" dirty="0">
                <a:latin typeface="Arial"/>
                <a:cs typeface="Arial"/>
              </a:rPr>
              <a:t> </a:t>
            </a:r>
            <a:r>
              <a:rPr sz="2180" i="1" spc="-159" dirty="0">
                <a:latin typeface="Arial"/>
                <a:cs typeface="Arial"/>
              </a:rPr>
              <a:t>answer</a:t>
            </a:r>
            <a:r>
              <a:rPr sz="2180" i="1" spc="10" dirty="0">
                <a:latin typeface="Arial"/>
                <a:cs typeface="Arial"/>
              </a:rPr>
              <a:t> </a:t>
            </a:r>
            <a:r>
              <a:rPr sz="2180" spc="-99" dirty="0">
                <a:latin typeface="Arial"/>
                <a:cs typeface="Arial"/>
              </a:rPr>
              <a:t>those</a:t>
            </a:r>
            <a:r>
              <a:rPr sz="2180" spc="20" dirty="0">
                <a:latin typeface="Arial"/>
                <a:cs typeface="Arial"/>
              </a:rPr>
              <a:t> </a:t>
            </a:r>
            <a:r>
              <a:rPr sz="2180" spc="-99" dirty="0">
                <a:latin typeface="Arial"/>
                <a:cs typeface="Arial"/>
              </a:rPr>
              <a:t>questions</a:t>
            </a:r>
            <a:r>
              <a:rPr sz="2180" spc="20" dirty="0">
                <a:latin typeface="Arial"/>
                <a:cs typeface="Arial"/>
              </a:rPr>
              <a:t> </a:t>
            </a:r>
            <a:r>
              <a:rPr sz="2180" spc="-50" dirty="0">
                <a:latin typeface="Arial"/>
                <a:cs typeface="Arial"/>
              </a:rPr>
              <a:t>is </a:t>
            </a:r>
            <a:r>
              <a:rPr sz="2180" spc="-20" dirty="0">
                <a:latin typeface="Arial"/>
                <a:cs typeface="Arial"/>
              </a:rPr>
              <a:t>often</a:t>
            </a:r>
            <a:r>
              <a:rPr sz="2180" spc="-89" dirty="0">
                <a:latin typeface="Arial"/>
                <a:cs typeface="Arial"/>
              </a:rPr>
              <a:t> </a:t>
            </a:r>
            <a:r>
              <a:rPr sz="2180" spc="-40" dirty="0">
                <a:latin typeface="Arial"/>
                <a:cs typeface="Arial"/>
              </a:rPr>
              <a:t>only</a:t>
            </a:r>
            <a:r>
              <a:rPr sz="2180" spc="-79" dirty="0">
                <a:latin typeface="Arial"/>
                <a:cs typeface="Arial"/>
              </a:rPr>
              <a:t> </a:t>
            </a:r>
            <a:r>
              <a:rPr sz="2180" dirty="0">
                <a:latin typeface="Arial"/>
                <a:cs typeface="Arial"/>
              </a:rPr>
              <a:t>a</a:t>
            </a:r>
            <a:r>
              <a:rPr sz="2180" spc="-79" dirty="0">
                <a:latin typeface="Arial"/>
                <a:cs typeface="Arial"/>
              </a:rPr>
              <a:t> </a:t>
            </a:r>
            <a:r>
              <a:rPr sz="2180" spc="-20" dirty="0">
                <a:solidFill>
                  <a:srgbClr val="00B0F0"/>
                </a:solidFill>
                <a:latin typeface="Arial"/>
                <a:cs typeface="Arial"/>
              </a:rPr>
              <a:t>sample</a:t>
            </a:r>
            <a:endParaRPr sz="2180" dirty="0">
              <a:latin typeface="Arial"/>
              <a:cs typeface="Arial"/>
            </a:endParaRPr>
          </a:p>
        </p:txBody>
      </p:sp>
      <p:sp>
        <p:nvSpPr>
          <p:cNvPr id="5" name="object 3">
            <a:extLst>
              <a:ext uri="{FF2B5EF4-FFF2-40B4-BE49-F238E27FC236}">
                <a16:creationId xmlns:a16="http://schemas.microsoft.com/office/drawing/2014/main" id="{BC22B8B6-AFD4-0471-2900-AA683522FC54}"/>
              </a:ext>
            </a:extLst>
          </p:cNvPr>
          <p:cNvSpPr txBox="1"/>
          <p:nvPr/>
        </p:nvSpPr>
        <p:spPr>
          <a:xfrm>
            <a:off x="3606374" y="2669632"/>
            <a:ext cx="8332707" cy="1399036"/>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Ex.  What is the average age of WSU students?</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We could email all students and ask them to respond with their age, but not everyone will respond. Whose who do respond are our </a:t>
            </a:r>
            <a:r>
              <a:rPr lang="en-US" sz="2180" b="1" spc="-50" dirty="0">
                <a:latin typeface="Arial"/>
                <a:cs typeface="Arial"/>
              </a:rPr>
              <a:t>sample</a:t>
            </a:r>
            <a:r>
              <a:rPr lang="en-US" sz="2180" spc="-50" dirty="0">
                <a:latin typeface="Arial"/>
                <a:cs typeface="Arial"/>
              </a:rPr>
              <a:t>. </a:t>
            </a:r>
            <a:endParaRPr sz="2180" dirty="0">
              <a:latin typeface="Arial"/>
              <a:cs typeface="Arial"/>
            </a:endParaRPr>
          </a:p>
        </p:txBody>
      </p:sp>
      <p:sp>
        <p:nvSpPr>
          <p:cNvPr id="6" name="Rounded Rectangular Callout 5">
            <a:extLst>
              <a:ext uri="{FF2B5EF4-FFF2-40B4-BE49-F238E27FC236}">
                <a16:creationId xmlns:a16="http://schemas.microsoft.com/office/drawing/2014/main" id="{12F2F9DB-F1CC-6A97-EDAB-CD6D8AFA9BC0}"/>
              </a:ext>
            </a:extLst>
          </p:cNvPr>
          <p:cNvSpPr/>
          <p:nvPr/>
        </p:nvSpPr>
        <p:spPr>
          <a:xfrm>
            <a:off x="8672945" y="1836188"/>
            <a:ext cx="1676401" cy="480615"/>
          </a:xfrm>
          <a:prstGeom prst="wedgeRoundRectCallout">
            <a:avLst>
              <a:gd name="adj1" fmla="val -81290"/>
              <a:gd name="adj2" fmla="val 125561"/>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Population</a:t>
            </a:r>
            <a:endParaRPr lang="en-US" b="1" dirty="0"/>
          </a:p>
        </p:txBody>
      </p:sp>
      <p:sp>
        <p:nvSpPr>
          <p:cNvPr id="7" name="Rounded Rectangular Callout 6">
            <a:extLst>
              <a:ext uri="{FF2B5EF4-FFF2-40B4-BE49-F238E27FC236}">
                <a16:creationId xmlns:a16="http://schemas.microsoft.com/office/drawing/2014/main" id="{7C1EC6CD-FBEE-1A10-BFE9-E83DEFB3366E}"/>
              </a:ext>
            </a:extLst>
          </p:cNvPr>
          <p:cNvSpPr/>
          <p:nvPr/>
        </p:nvSpPr>
        <p:spPr>
          <a:xfrm>
            <a:off x="5955357" y="1827113"/>
            <a:ext cx="1676401" cy="480615"/>
          </a:xfrm>
          <a:prstGeom prst="wedgeRoundRectCallout">
            <a:avLst>
              <a:gd name="adj1" fmla="val -25092"/>
              <a:gd name="adj2" fmla="val 12267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Parameter</a:t>
            </a:r>
            <a:endParaRPr lang="en-US" b="1" dirty="0"/>
          </a:p>
        </p:txBody>
      </p:sp>
      <p:sp>
        <p:nvSpPr>
          <p:cNvPr id="8" name="Frame 7">
            <a:extLst>
              <a:ext uri="{FF2B5EF4-FFF2-40B4-BE49-F238E27FC236}">
                <a16:creationId xmlns:a16="http://schemas.microsoft.com/office/drawing/2014/main" id="{C8CD4C8C-3F3F-5156-8685-7D9EC6984765}"/>
              </a:ext>
            </a:extLst>
          </p:cNvPr>
          <p:cNvSpPr/>
          <p:nvPr/>
        </p:nvSpPr>
        <p:spPr>
          <a:xfrm>
            <a:off x="5486400" y="2669632"/>
            <a:ext cx="1579418"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005FFCD-E2A1-6D50-8C2C-4F526D911F91}"/>
              </a:ext>
            </a:extLst>
          </p:cNvPr>
          <p:cNvSpPr/>
          <p:nvPr/>
        </p:nvSpPr>
        <p:spPr>
          <a:xfrm>
            <a:off x="7273637" y="2669632"/>
            <a:ext cx="1796899"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7836530"/>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Recap: Big Picture</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027844"/>
          </a:xfrm>
          <a:prstGeom prst="rect">
            <a:avLst/>
          </a:prstGeom>
        </p:spPr>
        <p:txBody>
          <a:bodyPr vert="horz" wrap="square" lIns="0" tIns="13842" rIns="0" bIns="0" rtlCol="0">
            <a:spAutoFit/>
          </a:bodyPr>
          <a:lstStyle/>
          <a:p>
            <a:pPr marL="25168" marR="10067">
              <a:lnSpc>
                <a:spcPct val="102600"/>
              </a:lnSpc>
              <a:spcBef>
                <a:spcPts val="109"/>
              </a:spcBef>
            </a:pPr>
            <a:r>
              <a:rPr sz="2180" spc="-50" dirty="0">
                <a:latin typeface="Arial"/>
                <a:cs typeface="Arial"/>
              </a:rPr>
              <a:t>Although</a:t>
            </a:r>
            <a:r>
              <a:rPr sz="2180" spc="-10" dirty="0">
                <a:latin typeface="Arial"/>
                <a:cs typeface="Arial"/>
              </a:rPr>
              <a:t> </a:t>
            </a:r>
            <a:r>
              <a:rPr sz="2180" dirty="0">
                <a:latin typeface="Arial"/>
                <a:cs typeface="Arial"/>
              </a:rPr>
              <a:t>our</a:t>
            </a:r>
            <a:r>
              <a:rPr sz="2180" spc="-10" dirty="0">
                <a:latin typeface="Arial"/>
                <a:cs typeface="Arial"/>
              </a:rPr>
              <a:t> </a:t>
            </a:r>
            <a:r>
              <a:rPr sz="2180" spc="-40" dirty="0">
                <a:latin typeface="Arial"/>
                <a:cs typeface="Arial"/>
              </a:rPr>
              <a:t>statistical</a:t>
            </a:r>
            <a:r>
              <a:rPr sz="2180" spc="-10" dirty="0">
                <a:latin typeface="Arial"/>
                <a:cs typeface="Arial"/>
              </a:rPr>
              <a:t> </a:t>
            </a:r>
            <a:r>
              <a:rPr sz="2180" spc="-99" dirty="0">
                <a:latin typeface="Arial"/>
                <a:cs typeface="Arial"/>
              </a:rPr>
              <a:t>questions</a:t>
            </a:r>
            <a:r>
              <a:rPr sz="2180" spc="-10" dirty="0">
                <a:latin typeface="Arial"/>
                <a:cs typeface="Arial"/>
              </a:rPr>
              <a:t> </a:t>
            </a:r>
            <a:r>
              <a:rPr sz="2180" spc="-139" dirty="0">
                <a:latin typeface="Arial"/>
                <a:cs typeface="Arial"/>
              </a:rPr>
              <a:t>are</a:t>
            </a:r>
            <a:r>
              <a:rPr sz="2180" spc="-10" dirty="0">
                <a:latin typeface="Arial"/>
                <a:cs typeface="Arial"/>
              </a:rPr>
              <a:t> </a:t>
            </a:r>
            <a:r>
              <a:rPr sz="2180" spc="-99" dirty="0">
                <a:latin typeface="Arial"/>
                <a:cs typeface="Arial"/>
              </a:rPr>
              <a:t>framed</a:t>
            </a:r>
            <a:r>
              <a:rPr sz="2180" spc="-10" dirty="0">
                <a:latin typeface="Arial"/>
                <a:cs typeface="Arial"/>
              </a:rPr>
              <a:t> </a:t>
            </a:r>
            <a:r>
              <a:rPr sz="2180" dirty="0">
                <a:latin typeface="Arial"/>
                <a:cs typeface="Arial"/>
              </a:rPr>
              <a:t>in</a:t>
            </a:r>
            <a:r>
              <a:rPr sz="2180" spc="-10" dirty="0">
                <a:latin typeface="Arial"/>
                <a:cs typeface="Arial"/>
              </a:rPr>
              <a:t> </a:t>
            </a:r>
            <a:r>
              <a:rPr sz="2180" spc="-50" dirty="0">
                <a:latin typeface="Arial"/>
                <a:cs typeface="Arial"/>
              </a:rPr>
              <a:t>terms</a:t>
            </a:r>
            <a:r>
              <a:rPr sz="2180" spc="-10" dirty="0">
                <a:latin typeface="Arial"/>
                <a:cs typeface="Arial"/>
              </a:rPr>
              <a:t> </a:t>
            </a:r>
            <a:r>
              <a:rPr sz="2180" dirty="0">
                <a:latin typeface="Arial"/>
                <a:cs typeface="Arial"/>
              </a:rPr>
              <a:t>of</a:t>
            </a:r>
            <a:r>
              <a:rPr sz="2180" spc="-10" dirty="0">
                <a:latin typeface="Arial"/>
                <a:cs typeface="Arial"/>
              </a:rPr>
              <a:t> </a:t>
            </a:r>
            <a:r>
              <a:rPr sz="2180" spc="-69" dirty="0">
                <a:solidFill>
                  <a:srgbClr val="00B0F0"/>
                </a:solidFill>
                <a:latin typeface="Arial"/>
                <a:cs typeface="Arial"/>
              </a:rPr>
              <a:t>populations</a:t>
            </a:r>
            <a:r>
              <a:rPr sz="2180" dirty="0">
                <a:solidFill>
                  <a:srgbClr val="00B0F0"/>
                </a:solidFill>
                <a:latin typeface="Arial"/>
                <a:cs typeface="Arial"/>
              </a:rPr>
              <a:t> </a:t>
            </a:r>
            <a:r>
              <a:rPr sz="2180" spc="-50" dirty="0">
                <a:latin typeface="Arial"/>
                <a:cs typeface="Arial"/>
              </a:rPr>
              <a:t>and </a:t>
            </a:r>
            <a:r>
              <a:rPr sz="2180" spc="-109" dirty="0">
                <a:solidFill>
                  <a:srgbClr val="00B0F0"/>
                </a:solidFill>
                <a:latin typeface="Arial"/>
                <a:cs typeface="Arial"/>
              </a:rPr>
              <a:t>parameters</a:t>
            </a:r>
            <a:r>
              <a:rPr sz="2180" spc="-109" dirty="0">
                <a:latin typeface="Arial"/>
                <a:cs typeface="Arial"/>
              </a:rPr>
              <a:t>,</a:t>
            </a:r>
            <a:r>
              <a:rPr sz="2180" spc="-30" dirty="0">
                <a:latin typeface="Arial"/>
                <a:cs typeface="Arial"/>
              </a:rPr>
              <a:t> </a:t>
            </a:r>
            <a:r>
              <a:rPr sz="2180" dirty="0">
                <a:latin typeface="Arial"/>
                <a:cs typeface="Arial"/>
              </a:rPr>
              <a:t>what</a:t>
            </a:r>
            <a:r>
              <a:rPr sz="2180" spc="20" dirty="0">
                <a:latin typeface="Arial"/>
                <a:cs typeface="Arial"/>
              </a:rPr>
              <a:t> </a:t>
            </a:r>
            <a:r>
              <a:rPr sz="2180" spc="-188" dirty="0">
                <a:latin typeface="Arial"/>
                <a:cs typeface="Arial"/>
              </a:rPr>
              <a:t>we</a:t>
            </a:r>
            <a:r>
              <a:rPr sz="2180" spc="30" dirty="0">
                <a:latin typeface="Arial"/>
                <a:cs typeface="Arial"/>
              </a:rPr>
              <a:t> </a:t>
            </a:r>
            <a:r>
              <a:rPr sz="2180" spc="-129" dirty="0">
                <a:latin typeface="Arial"/>
                <a:cs typeface="Arial"/>
              </a:rPr>
              <a:t>have</a:t>
            </a:r>
            <a:r>
              <a:rPr sz="2180" spc="20" dirty="0">
                <a:latin typeface="Arial"/>
                <a:cs typeface="Arial"/>
              </a:rPr>
              <a:t> </a:t>
            </a:r>
            <a:r>
              <a:rPr sz="2180" dirty="0">
                <a:latin typeface="Arial"/>
                <a:cs typeface="Arial"/>
              </a:rPr>
              <a:t>at</a:t>
            </a:r>
            <a:r>
              <a:rPr sz="2180" spc="20" dirty="0">
                <a:latin typeface="Arial"/>
                <a:cs typeface="Arial"/>
              </a:rPr>
              <a:t> </a:t>
            </a:r>
            <a:r>
              <a:rPr sz="2180" dirty="0">
                <a:latin typeface="Arial"/>
                <a:cs typeface="Arial"/>
              </a:rPr>
              <a:t>our</a:t>
            </a:r>
            <a:r>
              <a:rPr sz="2180" spc="10" dirty="0">
                <a:latin typeface="Arial"/>
                <a:cs typeface="Arial"/>
              </a:rPr>
              <a:t> </a:t>
            </a:r>
            <a:r>
              <a:rPr sz="2180" spc="-109" dirty="0">
                <a:latin typeface="Arial"/>
                <a:cs typeface="Arial"/>
              </a:rPr>
              <a:t>disposal</a:t>
            </a:r>
            <a:r>
              <a:rPr sz="2180" spc="20" dirty="0">
                <a:latin typeface="Arial"/>
                <a:cs typeface="Arial"/>
              </a:rPr>
              <a:t> </a:t>
            </a:r>
            <a:r>
              <a:rPr sz="2180" dirty="0">
                <a:latin typeface="Arial"/>
                <a:cs typeface="Arial"/>
              </a:rPr>
              <a:t>to</a:t>
            </a:r>
            <a:r>
              <a:rPr sz="2180" spc="20" dirty="0">
                <a:latin typeface="Arial"/>
                <a:cs typeface="Arial"/>
              </a:rPr>
              <a:t> </a:t>
            </a:r>
            <a:r>
              <a:rPr sz="2180" i="1" spc="-159" dirty="0">
                <a:latin typeface="Arial"/>
                <a:cs typeface="Arial"/>
              </a:rPr>
              <a:t>answer</a:t>
            </a:r>
            <a:r>
              <a:rPr sz="2180" i="1" spc="10" dirty="0">
                <a:latin typeface="Arial"/>
                <a:cs typeface="Arial"/>
              </a:rPr>
              <a:t> </a:t>
            </a:r>
            <a:r>
              <a:rPr sz="2180" spc="-99" dirty="0">
                <a:latin typeface="Arial"/>
                <a:cs typeface="Arial"/>
              </a:rPr>
              <a:t>those</a:t>
            </a:r>
            <a:r>
              <a:rPr sz="2180" spc="20" dirty="0">
                <a:latin typeface="Arial"/>
                <a:cs typeface="Arial"/>
              </a:rPr>
              <a:t> </a:t>
            </a:r>
            <a:r>
              <a:rPr sz="2180" spc="-99" dirty="0">
                <a:latin typeface="Arial"/>
                <a:cs typeface="Arial"/>
              </a:rPr>
              <a:t>questions</a:t>
            </a:r>
            <a:r>
              <a:rPr sz="2180" spc="20" dirty="0">
                <a:latin typeface="Arial"/>
                <a:cs typeface="Arial"/>
              </a:rPr>
              <a:t> </a:t>
            </a:r>
            <a:r>
              <a:rPr sz="2180" spc="-50" dirty="0">
                <a:latin typeface="Arial"/>
                <a:cs typeface="Arial"/>
              </a:rPr>
              <a:t>is </a:t>
            </a:r>
            <a:r>
              <a:rPr sz="2180" spc="-20" dirty="0">
                <a:latin typeface="Arial"/>
                <a:cs typeface="Arial"/>
              </a:rPr>
              <a:t>often</a:t>
            </a:r>
            <a:r>
              <a:rPr sz="2180" spc="-89" dirty="0">
                <a:latin typeface="Arial"/>
                <a:cs typeface="Arial"/>
              </a:rPr>
              <a:t> </a:t>
            </a:r>
            <a:r>
              <a:rPr sz="2180" spc="-40" dirty="0">
                <a:latin typeface="Arial"/>
                <a:cs typeface="Arial"/>
              </a:rPr>
              <a:t>only</a:t>
            </a:r>
            <a:r>
              <a:rPr sz="2180" spc="-79" dirty="0">
                <a:latin typeface="Arial"/>
                <a:cs typeface="Arial"/>
              </a:rPr>
              <a:t> </a:t>
            </a:r>
            <a:r>
              <a:rPr sz="2180" dirty="0">
                <a:latin typeface="Arial"/>
                <a:cs typeface="Arial"/>
              </a:rPr>
              <a:t>a</a:t>
            </a:r>
            <a:r>
              <a:rPr sz="2180" spc="-79" dirty="0">
                <a:latin typeface="Arial"/>
                <a:cs typeface="Arial"/>
              </a:rPr>
              <a:t> </a:t>
            </a:r>
            <a:r>
              <a:rPr sz="2180" spc="-20" dirty="0">
                <a:solidFill>
                  <a:srgbClr val="00B0F0"/>
                </a:solidFill>
                <a:latin typeface="Arial"/>
                <a:cs typeface="Arial"/>
              </a:rPr>
              <a:t>sample</a:t>
            </a:r>
            <a:endParaRPr sz="2180" dirty="0">
              <a:latin typeface="Arial"/>
              <a:cs typeface="Arial"/>
            </a:endParaRPr>
          </a:p>
        </p:txBody>
      </p:sp>
      <p:grpSp>
        <p:nvGrpSpPr>
          <p:cNvPr id="5" name="object 6">
            <a:extLst>
              <a:ext uri="{FF2B5EF4-FFF2-40B4-BE49-F238E27FC236}">
                <a16:creationId xmlns:a16="http://schemas.microsoft.com/office/drawing/2014/main" id="{E8812E4E-C449-5935-019A-04067DE4CBDE}"/>
              </a:ext>
            </a:extLst>
          </p:cNvPr>
          <p:cNvGrpSpPr/>
          <p:nvPr/>
        </p:nvGrpSpPr>
        <p:grpSpPr>
          <a:xfrm>
            <a:off x="3137749" y="4850802"/>
            <a:ext cx="8583196" cy="1766721"/>
            <a:chOff x="138544" y="2249882"/>
            <a:chExt cx="4331335" cy="891540"/>
          </a:xfrm>
        </p:grpSpPr>
        <p:sp>
          <p:nvSpPr>
            <p:cNvPr id="6" name="object 7">
              <a:extLst>
                <a:ext uri="{FF2B5EF4-FFF2-40B4-BE49-F238E27FC236}">
                  <a16:creationId xmlns:a16="http://schemas.microsoft.com/office/drawing/2014/main" id="{F1E98A64-49C7-BFCE-D8C0-ACBB5CE083AC}"/>
                </a:ext>
              </a:extLst>
            </p:cNvPr>
            <p:cNvSpPr/>
            <p:nvPr/>
          </p:nvSpPr>
          <p:spPr>
            <a:xfrm>
              <a:off x="138544" y="2249882"/>
              <a:ext cx="4331335" cy="891540"/>
            </a:xfrm>
            <a:custGeom>
              <a:avLst/>
              <a:gdLst/>
              <a:ahLst/>
              <a:cxnLst/>
              <a:rect l="l" t="t" r="r" b="b"/>
              <a:pathLst>
                <a:path w="4331335" h="891539">
                  <a:moveTo>
                    <a:pt x="4276964" y="0"/>
                  </a:moveTo>
                  <a:lnTo>
                    <a:pt x="54000" y="0"/>
                  </a:lnTo>
                  <a:lnTo>
                    <a:pt x="32980" y="4243"/>
                  </a:lnTo>
                  <a:lnTo>
                    <a:pt x="15816" y="15816"/>
                  </a:lnTo>
                  <a:lnTo>
                    <a:pt x="4243" y="32980"/>
                  </a:lnTo>
                  <a:lnTo>
                    <a:pt x="0" y="54000"/>
                  </a:lnTo>
                  <a:lnTo>
                    <a:pt x="0" y="837386"/>
                  </a:lnTo>
                  <a:lnTo>
                    <a:pt x="4243" y="858405"/>
                  </a:lnTo>
                  <a:lnTo>
                    <a:pt x="15816" y="875570"/>
                  </a:lnTo>
                  <a:lnTo>
                    <a:pt x="32980" y="887142"/>
                  </a:lnTo>
                  <a:lnTo>
                    <a:pt x="54000" y="891386"/>
                  </a:lnTo>
                  <a:lnTo>
                    <a:pt x="4276964" y="891386"/>
                  </a:lnTo>
                  <a:lnTo>
                    <a:pt x="4297984" y="887142"/>
                  </a:lnTo>
                  <a:lnTo>
                    <a:pt x="4315148" y="875570"/>
                  </a:lnTo>
                  <a:lnTo>
                    <a:pt x="4316621" y="873386"/>
                  </a:lnTo>
                  <a:lnTo>
                    <a:pt x="54000" y="873386"/>
                  </a:lnTo>
                  <a:lnTo>
                    <a:pt x="39987" y="870557"/>
                  </a:lnTo>
                  <a:lnTo>
                    <a:pt x="28544" y="862842"/>
                  </a:lnTo>
                  <a:lnTo>
                    <a:pt x="20828" y="851399"/>
                  </a:lnTo>
                  <a:lnTo>
                    <a:pt x="17999" y="837386"/>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891539">
                  <a:moveTo>
                    <a:pt x="4316621" y="18000"/>
                  </a:moveTo>
                  <a:lnTo>
                    <a:pt x="4276964" y="18000"/>
                  </a:lnTo>
                  <a:lnTo>
                    <a:pt x="4290977" y="20829"/>
                  </a:lnTo>
                  <a:lnTo>
                    <a:pt x="4302420" y="28544"/>
                  </a:lnTo>
                  <a:lnTo>
                    <a:pt x="4310136" y="39987"/>
                  </a:lnTo>
                  <a:lnTo>
                    <a:pt x="4312965" y="54000"/>
                  </a:lnTo>
                  <a:lnTo>
                    <a:pt x="4312965" y="837386"/>
                  </a:lnTo>
                  <a:lnTo>
                    <a:pt x="4310136" y="851399"/>
                  </a:lnTo>
                  <a:lnTo>
                    <a:pt x="4302420" y="862842"/>
                  </a:lnTo>
                  <a:lnTo>
                    <a:pt x="4290977" y="870557"/>
                  </a:lnTo>
                  <a:lnTo>
                    <a:pt x="4276964" y="873386"/>
                  </a:lnTo>
                  <a:lnTo>
                    <a:pt x="4316621" y="873386"/>
                  </a:lnTo>
                  <a:lnTo>
                    <a:pt x="4326721" y="858405"/>
                  </a:lnTo>
                  <a:lnTo>
                    <a:pt x="4330965" y="837386"/>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7" name="object 8">
              <a:extLst>
                <a:ext uri="{FF2B5EF4-FFF2-40B4-BE49-F238E27FC236}">
                  <a16:creationId xmlns:a16="http://schemas.microsoft.com/office/drawing/2014/main" id="{7D5D9941-8921-4C5A-2764-82A729E0A180}"/>
                </a:ext>
              </a:extLst>
            </p:cNvPr>
            <p:cNvSpPr/>
            <p:nvPr/>
          </p:nvSpPr>
          <p:spPr>
            <a:xfrm>
              <a:off x="156544" y="2267882"/>
              <a:ext cx="4295140" cy="855980"/>
            </a:xfrm>
            <a:custGeom>
              <a:avLst/>
              <a:gdLst/>
              <a:ahLst/>
              <a:cxnLst/>
              <a:rect l="l" t="t" r="r" b="b"/>
              <a:pathLst>
                <a:path w="4295140" h="855980">
                  <a:moveTo>
                    <a:pt x="4258965" y="0"/>
                  </a:moveTo>
                  <a:lnTo>
                    <a:pt x="36000" y="0"/>
                  </a:lnTo>
                  <a:lnTo>
                    <a:pt x="21987" y="2829"/>
                  </a:lnTo>
                  <a:lnTo>
                    <a:pt x="10544" y="10544"/>
                  </a:lnTo>
                  <a:lnTo>
                    <a:pt x="2829" y="21987"/>
                  </a:lnTo>
                  <a:lnTo>
                    <a:pt x="0" y="36000"/>
                  </a:lnTo>
                  <a:lnTo>
                    <a:pt x="0" y="819386"/>
                  </a:lnTo>
                  <a:lnTo>
                    <a:pt x="2829" y="833399"/>
                  </a:lnTo>
                  <a:lnTo>
                    <a:pt x="10544" y="844842"/>
                  </a:lnTo>
                  <a:lnTo>
                    <a:pt x="21987" y="852557"/>
                  </a:lnTo>
                  <a:lnTo>
                    <a:pt x="36000" y="855386"/>
                  </a:lnTo>
                  <a:lnTo>
                    <a:pt x="4258965" y="855386"/>
                  </a:lnTo>
                  <a:lnTo>
                    <a:pt x="4272978" y="852557"/>
                  </a:lnTo>
                  <a:lnTo>
                    <a:pt x="4284421" y="844842"/>
                  </a:lnTo>
                  <a:lnTo>
                    <a:pt x="4292136" y="833399"/>
                  </a:lnTo>
                  <a:lnTo>
                    <a:pt x="4294965" y="819386"/>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8" name="object 9">
              <a:extLst>
                <a:ext uri="{FF2B5EF4-FFF2-40B4-BE49-F238E27FC236}">
                  <a16:creationId xmlns:a16="http://schemas.microsoft.com/office/drawing/2014/main" id="{295D7B72-86E1-3E3B-57EE-3706F36D2BAC}"/>
                </a:ext>
              </a:extLst>
            </p:cNvPr>
            <p:cNvPicPr/>
            <p:nvPr/>
          </p:nvPicPr>
          <p:blipFill>
            <a:blip r:embed="rId2" cstate="print"/>
            <a:stretch>
              <a:fillRect/>
            </a:stretch>
          </p:blipFill>
          <p:spPr>
            <a:xfrm>
              <a:off x="259257" y="2370649"/>
              <a:ext cx="179726" cy="179726"/>
            </a:xfrm>
            <a:prstGeom prst="rect">
              <a:avLst/>
            </a:prstGeom>
          </p:spPr>
        </p:pic>
      </p:grpSp>
      <p:sp>
        <p:nvSpPr>
          <p:cNvPr id="9" name="object 10">
            <a:extLst>
              <a:ext uri="{FF2B5EF4-FFF2-40B4-BE49-F238E27FC236}">
                <a16:creationId xmlns:a16="http://schemas.microsoft.com/office/drawing/2014/main" id="{BAA3A459-6808-5BC5-023E-011712E003F2}"/>
              </a:ext>
            </a:extLst>
          </p:cNvPr>
          <p:cNvSpPr txBox="1"/>
          <p:nvPr/>
        </p:nvSpPr>
        <p:spPr>
          <a:xfrm>
            <a:off x="3932974" y="4991455"/>
            <a:ext cx="7421738" cy="1386212"/>
          </a:xfrm>
          <a:prstGeom prst="rect">
            <a:avLst/>
          </a:prstGeom>
        </p:spPr>
        <p:txBody>
          <a:bodyPr vert="horz" wrap="square" lIns="0" tIns="13842" rIns="0" bIns="0" rtlCol="0">
            <a:spAutoFit/>
          </a:bodyPr>
          <a:lstStyle/>
          <a:p>
            <a:pPr marL="25168" marR="10067" algn="just">
              <a:lnSpc>
                <a:spcPct val="102600"/>
              </a:lnSpc>
              <a:spcBef>
                <a:spcPts val="109"/>
              </a:spcBef>
            </a:pPr>
            <a:r>
              <a:rPr sz="2180" spc="-139" dirty="0">
                <a:latin typeface="Arial"/>
                <a:cs typeface="Arial"/>
              </a:rPr>
              <a:t>Sometimes</a:t>
            </a:r>
            <a:r>
              <a:rPr sz="2180" spc="466" dirty="0">
                <a:latin typeface="Arial"/>
                <a:cs typeface="Arial"/>
              </a:rPr>
              <a:t> </a:t>
            </a:r>
            <a:r>
              <a:rPr sz="2180" spc="-218" dirty="0">
                <a:latin typeface="Arial"/>
                <a:cs typeface="Arial"/>
              </a:rPr>
              <a:t>we</a:t>
            </a:r>
            <a:r>
              <a:rPr sz="2180" spc="466" dirty="0">
                <a:latin typeface="Arial"/>
                <a:cs typeface="Arial"/>
              </a:rPr>
              <a:t> </a:t>
            </a:r>
            <a:r>
              <a:rPr sz="2180" spc="-59" dirty="0">
                <a:latin typeface="Arial"/>
                <a:cs typeface="Arial"/>
              </a:rPr>
              <a:t>actually</a:t>
            </a:r>
            <a:r>
              <a:rPr sz="2180" spc="466" dirty="0">
                <a:latin typeface="Arial"/>
                <a:cs typeface="Arial"/>
              </a:rPr>
              <a:t> </a:t>
            </a:r>
            <a:r>
              <a:rPr sz="2180" spc="-168" dirty="0">
                <a:latin typeface="Arial"/>
                <a:cs typeface="Arial"/>
              </a:rPr>
              <a:t>are</a:t>
            </a:r>
            <a:r>
              <a:rPr sz="2180" spc="466" dirty="0">
                <a:latin typeface="Arial"/>
                <a:cs typeface="Arial"/>
              </a:rPr>
              <a:t> </a:t>
            </a:r>
            <a:r>
              <a:rPr sz="2180" spc="-129" dirty="0">
                <a:latin typeface="Arial"/>
                <a:cs typeface="Arial"/>
              </a:rPr>
              <a:t>able</a:t>
            </a:r>
            <a:r>
              <a:rPr sz="2180" spc="466" dirty="0">
                <a:latin typeface="Arial"/>
                <a:cs typeface="Arial"/>
              </a:rPr>
              <a:t> </a:t>
            </a:r>
            <a:r>
              <a:rPr sz="2180" spc="10" dirty="0">
                <a:latin typeface="Arial"/>
                <a:cs typeface="Arial"/>
              </a:rPr>
              <a:t>to</a:t>
            </a:r>
            <a:r>
              <a:rPr sz="2180" spc="466" dirty="0">
                <a:latin typeface="Arial"/>
                <a:cs typeface="Arial"/>
              </a:rPr>
              <a:t> </a:t>
            </a:r>
            <a:r>
              <a:rPr sz="2180" spc="-69" dirty="0">
                <a:latin typeface="Arial"/>
                <a:cs typeface="Arial"/>
              </a:rPr>
              <a:t>collect</a:t>
            </a:r>
            <a:r>
              <a:rPr sz="2180" spc="466" dirty="0">
                <a:latin typeface="Arial"/>
                <a:cs typeface="Arial"/>
              </a:rPr>
              <a:t> </a:t>
            </a:r>
            <a:r>
              <a:rPr sz="2180" spc="-89" dirty="0">
                <a:latin typeface="Arial"/>
                <a:cs typeface="Arial"/>
              </a:rPr>
              <a:t>data</a:t>
            </a:r>
            <a:r>
              <a:rPr sz="2180" spc="466" dirty="0">
                <a:latin typeface="Arial"/>
                <a:cs typeface="Arial"/>
              </a:rPr>
              <a:t> </a:t>
            </a:r>
            <a:r>
              <a:rPr sz="2180" spc="-129" dirty="0">
                <a:latin typeface="Arial"/>
                <a:cs typeface="Arial"/>
              </a:rPr>
              <a:t>on</a:t>
            </a:r>
            <a:r>
              <a:rPr sz="2180" spc="466" dirty="0">
                <a:latin typeface="Arial"/>
                <a:cs typeface="Arial"/>
              </a:rPr>
              <a:t> </a:t>
            </a:r>
            <a:r>
              <a:rPr sz="2180" spc="-89" dirty="0">
                <a:latin typeface="Arial"/>
                <a:cs typeface="Arial"/>
              </a:rPr>
              <a:t>our</a:t>
            </a:r>
            <a:r>
              <a:rPr sz="2180" spc="466" dirty="0">
                <a:latin typeface="Arial"/>
                <a:cs typeface="Arial"/>
              </a:rPr>
              <a:t> </a:t>
            </a:r>
            <a:r>
              <a:rPr sz="2180" spc="-69" dirty="0">
                <a:latin typeface="Arial"/>
                <a:cs typeface="Arial"/>
              </a:rPr>
              <a:t>entire</a:t>
            </a:r>
            <a:r>
              <a:rPr sz="2180" spc="-50" dirty="0">
                <a:latin typeface="Arial"/>
                <a:cs typeface="Arial"/>
              </a:rPr>
              <a:t> </a:t>
            </a:r>
            <a:r>
              <a:rPr sz="2180" spc="-69" dirty="0">
                <a:latin typeface="Arial"/>
                <a:cs typeface="Arial"/>
              </a:rPr>
              <a:t>population:</a:t>
            </a:r>
            <a:r>
              <a:rPr sz="2180" spc="297" dirty="0">
                <a:latin typeface="Arial"/>
                <a:cs typeface="Arial"/>
              </a:rPr>
              <a:t> </a:t>
            </a:r>
            <a:r>
              <a:rPr sz="2180" spc="-50" dirty="0">
                <a:latin typeface="Arial"/>
                <a:cs typeface="Arial"/>
              </a:rPr>
              <a:t>this</a:t>
            </a:r>
            <a:r>
              <a:rPr sz="2180" spc="10" dirty="0">
                <a:latin typeface="Arial"/>
                <a:cs typeface="Arial"/>
              </a:rPr>
              <a:t> </a:t>
            </a:r>
            <a:r>
              <a:rPr sz="2180" spc="-119" dirty="0">
                <a:latin typeface="Arial"/>
                <a:cs typeface="Arial"/>
              </a:rPr>
              <a:t>is</a:t>
            </a:r>
            <a:r>
              <a:rPr sz="2180" spc="10" dirty="0">
                <a:latin typeface="Arial"/>
                <a:cs typeface="Arial"/>
              </a:rPr>
              <a:t> </a:t>
            </a:r>
            <a:r>
              <a:rPr sz="2180" spc="-119" dirty="0">
                <a:latin typeface="Arial"/>
                <a:cs typeface="Arial"/>
              </a:rPr>
              <a:t>called</a:t>
            </a:r>
            <a:r>
              <a:rPr sz="2180" spc="10" dirty="0">
                <a:latin typeface="Arial"/>
                <a:cs typeface="Arial"/>
              </a:rPr>
              <a:t> </a:t>
            </a:r>
            <a:r>
              <a:rPr sz="2180" spc="-188" dirty="0">
                <a:latin typeface="Arial"/>
                <a:cs typeface="Arial"/>
              </a:rPr>
              <a:t>a</a:t>
            </a:r>
            <a:r>
              <a:rPr sz="2180" spc="10" dirty="0">
                <a:latin typeface="Arial"/>
                <a:cs typeface="Arial"/>
              </a:rPr>
              <a:t> </a:t>
            </a:r>
            <a:r>
              <a:rPr sz="2180" spc="-159" dirty="0">
                <a:latin typeface="Arial"/>
                <a:cs typeface="Arial"/>
              </a:rPr>
              <a:t>census!</a:t>
            </a:r>
            <a:r>
              <a:rPr sz="2180" spc="317" dirty="0">
                <a:latin typeface="Arial"/>
                <a:cs typeface="Arial"/>
              </a:rPr>
              <a:t> </a:t>
            </a:r>
            <a:r>
              <a:rPr sz="2180" spc="-59" dirty="0">
                <a:latin typeface="Arial"/>
                <a:cs typeface="Arial"/>
              </a:rPr>
              <a:t>In</a:t>
            </a:r>
            <a:r>
              <a:rPr sz="2180" spc="10" dirty="0">
                <a:latin typeface="Arial"/>
                <a:cs typeface="Arial"/>
              </a:rPr>
              <a:t> that </a:t>
            </a:r>
            <a:r>
              <a:rPr sz="2180" spc="-178" dirty="0">
                <a:latin typeface="Arial"/>
                <a:cs typeface="Arial"/>
              </a:rPr>
              <a:t>case,</a:t>
            </a:r>
            <a:r>
              <a:rPr sz="2180" spc="30" dirty="0">
                <a:latin typeface="Arial"/>
                <a:cs typeface="Arial"/>
              </a:rPr>
              <a:t> </a:t>
            </a:r>
            <a:r>
              <a:rPr sz="2180" spc="-218" dirty="0">
                <a:latin typeface="Arial"/>
                <a:cs typeface="Arial"/>
              </a:rPr>
              <a:t>we</a:t>
            </a:r>
            <a:r>
              <a:rPr sz="2180" spc="10" dirty="0">
                <a:latin typeface="Arial"/>
                <a:cs typeface="Arial"/>
              </a:rPr>
              <a:t> </a:t>
            </a:r>
            <a:r>
              <a:rPr sz="2180" spc="-149" dirty="0">
                <a:latin typeface="Arial"/>
                <a:cs typeface="Arial"/>
              </a:rPr>
              <a:t>can</a:t>
            </a:r>
            <a:r>
              <a:rPr sz="2180" spc="10" dirty="0">
                <a:latin typeface="Arial"/>
                <a:cs typeface="Arial"/>
              </a:rPr>
              <a:t> </a:t>
            </a:r>
            <a:r>
              <a:rPr sz="2180" spc="-89" dirty="0">
                <a:latin typeface="Arial"/>
                <a:cs typeface="Arial"/>
              </a:rPr>
              <a:t>calculate</a:t>
            </a:r>
            <a:r>
              <a:rPr sz="2180" spc="-59" dirty="0">
                <a:latin typeface="Arial"/>
                <a:cs typeface="Arial"/>
              </a:rPr>
              <a:t> </a:t>
            </a:r>
            <a:r>
              <a:rPr sz="2180" spc="-69" dirty="0">
                <a:latin typeface="Arial"/>
                <a:cs typeface="Arial"/>
              </a:rPr>
              <a:t>the</a:t>
            </a:r>
            <a:r>
              <a:rPr sz="2180" spc="109" dirty="0">
                <a:latin typeface="Arial"/>
                <a:cs typeface="Arial"/>
              </a:rPr>
              <a:t> </a:t>
            </a:r>
            <a:r>
              <a:rPr sz="2180" spc="-129" dirty="0">
                <a:latin typeface="Arial"/>
                <a:cs typeface="Arial"/>
              </a:rPr>
              <a:t>value</a:t>
            </a:r>
            <a:r>
              <a:rPr sz="2180" spc="109" dirty="0">
                <a:latin typeface="Arial"/>
                <a:cs typeface="Arial"/>
              </a:rPr>
              <a:t> </a:t>
            </a:r>
            <a:r>
              <a:rPr sz="2180" spc="-59" dirty="0">
                <a:latin typeface="Arial"/>
                <a:cs typeface="Arial"/>
              </a:rPr>
              <a:t>of</a:t>
            </a:r>
            <a:r>
              <a:rPr sz="2180" spc="109" dirty="0">
                <a:latin typeface="Arial"/>
                <a:cs typeface="Arial"/>
              </a:rPr>
              <a:t> </a:t>
            </a:r>
            <a:r>
              <a:rPr sz="2180" spc="-69" dirty="0">
                <a:latin typeface="Arial"/>
                <a:cs typeface="Arial"/>
              </a:rPr>
              <a:t>the</a:t>
            </a:r>
            <a:r>
              <a:rPr sz="2180" spc="109" dirty="0">
                <a:latin typeface="Arial"/>
                <a:cs typeface="Arial"/>
              </a:rPr>
              <a:t> </a:t>
            </a:r>
            <a:r>
              <a:rPr sz="2180" spc="-119" dirty="0">
                <a:latin typeface="Arial"/>
                <a:cs typeface="Arial"/>
              </a:rPr>
              <a:t>parameter</a:t>
            </a:r>
            <a:r>
              <a:rPr sz="2180" spc="109" dirty="0">
                <a:latin typeface="Arial"/>
                <a:cs typeface="Arial"/>
              </a:rPr>
              <a:t> </a:t>
            </a:r>
            <a:r>
              <a:rPr sz="2180" spc="-59" dirty="0">
                <a:latin typeface="Arial"/>
                <a:cs typeface="Arial"/>
              </a:rPr>
              <a:t>directly.</a:t>
            </a:r>
            <a:r>
              <a:rPr sz="2180" spc="-248" dirty="0">
                <a:latin typeface="Arial"/>
                <a:cs typeface="Arial"/>
              </a:rPr>
              <a:t> </a:t>
            </a:r>
            <a:r>
              <a:rPr sz="2180" spc="-10" dirty="0">
                <a:latin typeface="Arial"/>
                <a:cs typeface="Arial"/>
              </a:rPr>
              <a:t>.</a:t>
            </a:r>
            <a:r>
              <a:rPr sz="2180" spc="-248" dirty="0">
                <a:latin typeface="Arial"/>
                <a:cs typeface="Arial"/>
              </a:rPr>
              <a:t> </a:t>
            </a:r>
            <a:r>
              <a:rPr sz="2180" spc="-10" dirty="0">
                <a:latin typeface="Arial"/>
                <a:cs typeface="Arial"/>
              </a:rPr>
              <a:t>.</a:t>
            </a:r>
            <a:endParaRPr lang="en-US" sz="2180" dirty="0">
              <a:latin typeface="Arial"/>
              <a:cs typeface="Arial"/>
            </a:endParaRPr>
          </a:p>
          <a:p>
            <a:pPr marL="25168" marR="10067" algn="just">
              <a:lnSpc>
                <a:spcPct val="102600"/>
              </a:lnSpc>
              <a:spcBef>
                <a:spcPts val="109"/>
              </a:spcBef>
            </a:pPr>
            <a:r>
              <a:rPr lang="en-US" sz="2180" spc="-20"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this</a:t>
            </a:r>
            <a:r>
              <a:rPr sz="2180" spc="59" dirty="0">
                <a:latin typeface="Arial"/>
                <a:cs typeface="Arial"/>
              </a:rPr>
              <a:t> </a:t>
            </a:r>
            <a:r>
              <a:rPr sz="2180" spc="-149" dirty="0">
                <a:latin typeface="Arial"/>
                <a:cs typeface="Arial"/>
              </a:rPr>
              <a:t>happens</a:t>
            </a:r>
            <a:r>
              <a:rPr sz="2180" spc="59" dirty="0">
                <a:latin typeface="Arial"/>
                <a:cs typeface="Arial"/>
              </a:rPr>
              <a:t> </a:t>
            </a:r>
            <a:r>
              <a:rPr sz="2180" spc="-40" dirty="0">
                <a:latin typeface="Arial"/>
                <a:cs typeface="Arial"/>
              </a:rPr>
              <a:t>only</a:t>
            </a:r>
            <a:r>
              <a:rPr sz="2180" spc="69" dirty="0">
                <a:latin typeface="Arial"/>
                <a:cs typeface="Arial"/>
              </a:rPr>
              <a:t> </a:t>
            </a:r>
            <a:r>
              <a:rPr sz="2180" spc="-69" dirty="0">
                <a:latin typeface="Arial"/>
                <a:cs typeface="Arial"/>
              </a:rPr>
              <a:t>rarely</a:t>
            </a:r>
            <a:r>
              <a:rPr lang="en-US" sz="2180" spc="-69" dirty="0">
                <a:latin typeface="Arial"/>
                <a:cs typeface="Arial"/>
              </a:rPr>
              <a:t> and with known issues.</a:t>
            </a:r>
            <a:endParaRPr sz="2180" dirty="0">
              <a:latin typeface="Arial"/>
              <a:cs typeface="Arial"/>
            </a:endParaRPr>
          </a:p>
        </p:txBody>
      </p:sp>
      <p:sp>
        <p:nvSpPr>
          <p:cNvPr id="10" name="object 3">
            <a:extLst>
              <a:ext uri="{FF2B5EF4-FFF2-40B4-BE49-F238E27FC236}">
                <a16:creationId xmlns:a16="http://schemas.microsoft.com/office/drawing/2014/main" id="{49B67F14-FBC7-69B1-7FB8-BB77F4E71873}"/>
              </a:ext>
            </a:extLst>
          </p:cNvPr>
          <p:cNvSpPr txBox="1"/>
          <p:nvPr/>
        </p:nvSpPr>
        <p:spPr>
          <a:xfrm>
            <a:off x="3606374" y="2669632"/>
            <a:ext cx="8332707" cy="1399036"/>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Ex.  What is the average age of WSU students?</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We could email all students and ask them to respond with their age, but not everyone will respond. Whose who do respond are our </a:t>
            </a:r>
            <a:r>
              <a:rPr lang="en-US" sz="2180" b="1" spc="-50" dirty="0">
                <a:latin typeface="Arial"/>
                <a:cs typeface="Arial"/>
              </a:rPr>
              <a:t>sample</a:t>
            </a:r>
            <a:r>
              <a:rPr lang="en-US" sz="2180" spc="-50" dirty="0">
                <a:latin typeface="Arial"/>
                <a:cs typeface="Arial"/>
              </a:rPr>
              <a:t>. </a:t>
            </a:r>
            <a:endParaRPr sz="2180" dirty="0">
              <a:latin typeface="Arial"/>
              <a:cs typeface="Arial"/>
            </a:endParaRPr>
          </a:p>
        </p:txBody>
      </p:sp>
      <p:sp>
        <p:nvSpPr>
          <p:cNvPr id="11" name="Rounded Rectangular Callout 10">
            <a:extLst>
              <a:ext uri="{FF2B5EF4-FFF2-40B4-BE49-F238E27FC236}">
                <a16:creationId xmlns:a16="http://schemas.microsoft.com/office/drawing/2014/main" id="{8CA6963D-867F-52EC-C81D-2E6857B6D2CD}"/>
              </a:ext>
            </a:extLst>
          </p:cNvPr>
          <p:cNvSpPr/>
          <p:nvPr/>
        </p:nvSpPr>
        <p:spPr>
          <a:xfrm>
            <a:off x="8672945" y="1836188"/>
            <a:ext cx="1676401" cy="480615"/>
          </a:xfrm>
          <a:prstGeom prst="wedgeRoundRectCallout">
            <a:avLst>
              <a:gd name="adj1" fmla="val -81290"/>
              <a:gd name="adj2" fmla="val 125561"/>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Population</a:t>
            </a:r>
            <a:endParaRPr lang="en-US" b="1" dirty="0"/>
          </a:p>
        </p:txBody>
      </p:sp>
      <p:sp>
        <p:nvSpPr>
          <p:cNvPr id="12" name="Rounded Rectangular Callout 11">
            <a:extLst>
              <a:ext uri="{FF2B5EF4-FFF2-40B4-BE49-F238E27FC236}">
                <a16:creationId xmlns:a16="http://schemas.microsoft.com/office/drawing/2014/main" id="{45059C5D-DFA1-B5AF-4F2B-D6661B5F7174}"/>
              </a:ext>
            </a:extLst>
          </p:cNvPr>
          <p:cNvSpPr/>
          <p:nvPr/>
        </p:nvSpPr>
        <p:spPr>
          <a:xfrm>
            <a:off x="5955357" y="1827113"/>
            <a:ext cx="1676401" cy="480615"/>
          </a:xfrm>
          <a:prstGeom prst="wedgeRoundRectCallout">
            <a:avLst>
              <a:gd name="adj1" fmla="val -25092"/>
              <a:gd name="adj2" fmla="val 122679"/>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000" b="1" dirty="0"/>
              <a:t>Parameter</a:t>
            </a:r>
            <a:endParaRPr lang="en-US" b="1" dirty="0"/>
          </a:p>
        </p:txBody>
      </p:sp>
      <p:sp>
        <p:nvSpPr>
          <p:cNvPr id="13" name="Frame 12">
            <a:extLst>
              <a:ext uri="{FF2B5EF4-FFF2-40B4-BE49-F238E27FC236}">
                <a16:creationId xmlns:a16="http://schemas.microsoft.com/office/drawing/2014/main" id="{AE77CACD-3FFC-7EEF-7500-237924DA59F0}"/>
              </a:ext>
            </a:extLst>
          </p:cNvPr>
          <p:cNvSpPr/>
          <p:nvPr/>
        </p:nvSpPr>
        <p:spPr>
          <a:xfrm>
            <a:off x="5486400" y="2669632"/>
            <a:ext cx="1579418"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494370C-52D6-76A8-6D38-58F46B0889B7}"/>
              </a:ext>
            </a:extLst>
          </p:cNvPr>
          <p:cNvSpPr/>
          <p:nvPr/>
        </p:nvSpPr>
        <p:spPr>
          <a:xfrm>
            <a:off x="7273637" y="2669632"/>
            <a:ext cx="1796899" cy="336758"/>
          </a:xfrm>
          <a:prstGeom prst="fram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2948351"/>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757403"/>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Consider the US census, which is supposed to capture data on </a:t>
            </a:r>
            <a:r>
              <a:rPr lang="en-US" sz="2180" i="1" spc="-50" dirty="0">
                <a:latin typeface="Arial"/>
                <a:cs typeface="Arial"/>
              </a:rPr>
              <a:t>every person </a:t>
            </a:r>
            <a:r>
              <a:rPr lang="en-US" sz="2180" spc="-50" dirty="0">
                <a:latin typeface="Arial"/>
                <a:cs typeface="Arial"/>
              </a:rPr>
              <a:t>in the US.  </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	Do you know of any issues with the US census?</a:t>
            </a:r>
          </a:p>
          <a:p>
            <a:pPr marL="25168" marR="10067">
              <a:lnSpc>
                <a:spcPct val="102600"/>
              </a:lnSpc>
              <a:spcBef>
                <a:spcPts val="109"/>
              </a:spcBef>
            </a:pPr>
            <a:r>
              <a:rPr lang="en-US" sz="2180" spc="-50" dirty="0">
                <a:latin typeface="Arial"/>
                <a:cs typeface="Arial"/>
              </a:rPr>
              <a:t>	Brainstorm with a buddy.  </a:t>
            </a:r>
            <a:endParaRPr sz="2180" dirty="0">
              <a:latin typeface="Arial"/>
              <a:cs typeface="Arial"/>
            </a:endParaRPr>
          </a:p>
        </p:txBody>
      </p:sp>
      <p:grpSp>
        <p:nvGrpSpPr>
          <p:cNvPr id="5" name="object 6">
            <a:extLst>
              <a:ext uri="{FF2B5EF4-FFF2-40B4-BE49-F238E27FC236}">
                <a16:creationId xmlns:a16="http://schemas.microsoft.com/office/drawing/2014/main" id="{E8812E4E-C449-5935-019A-04067DE4CBDE}"/>
              </a:ext>
            </a:extLst>
          </p:cNvPr>
          <p:cNvGrpSpPr/>
          <p:nvPr/>
        </p:nvGrpSpPr>
        <p:grpSpPr>
          <a:xfrm>
            <a:off x="3137749" y="4850802"/>
            <a:ext cx="8583196" cy="1766721"/>
            <a:chOff x="138544" y="2249882"/>
            <a:chExt cx="4331335" cy="891540"/>
          </a:xfrm>
        </p:grpSpPr>
        <p:sp>
          <p:nvSpPr>
            <p:cNvPr id="6" name="object 7">
              <a:extLst>
                <a:ext uri="{FF2B5EF4-FFF2-40B4-BE49-F238E27FC236}">
                  <a16:creationId xmlns:a16="http://schemas.microsoft.com/office/drawing/2014/main" id="{F1E98A64-49C7-BFCE-D8C0-ACBB5CE083AC}"/>
                </a:ext>
              </a:extLst>
            </p:cNvPr>
            <p:cNvSpPr/>
            <p:nvPr/>
          </p:nvSpPr>
          <p:spPr>
            <a:xfrm>
              <a:off x="138544" y="2249882"/>
              <a:ext cx="4331335" cy="891540"/>
            </a:xfrm>
            <a:custGeom>
              <a:avLst/>
              <a:gdLst/>
              <a:ahLst/>
              <a:cxnLst/>
              <a:rect l="l" t="t" r="r" b="b"/>
              <a:pathLst>
                <a:path w="4331335" h="891539">
                  <a:moveTo>
                    <a:pt x="4276964" y="0"/>
                  </a:moveTo>
                  <a:lnTo>
                    <a:pt x="54000" y="0"/>
                  </a:lnTo>
                  <a:lnTo>
                    <a:pt x="32980" y="4243"/>
                  </a:lnTo>
                  <a:lnTo>
                    <a:pt x="15816" y="15816"/>
                  </a:lnTo>
                  <a:lnTo>
                    <a:pt x="4243" y="32980"/>
                  </a:lnTo>
                  <a:lnTo>
                    <a:pt x="0" y="54000"/>
                  </a:lnTo>
                  <a:lnTo>
                    <a:pt x="0" y="837386"/>
                  </a:lnTo>
                  <a:lnTo>
                    <a:pt x="4243" y="858405"/>
                  </a:lnTo>
                  <a:lnTo>
                    <a:pt x="15816" y="875570"/>
                  </a:lnTo>
                  <a:lnTo>
                    <a:pt x="32980" y="887142"/>
                  </a:lnTo>
                  <a:lnTo>
                    <a:pt x="54000" y="891386"/>
                  </a:lnTo>
                  <a:lnTo>
                    <a:pt x="4276964" y="891386"/>
                  </a:lnTo>
                  <a:lnTo>
                    <a:pt x="4297984" y="887142"/>
                  </a:lnTo>
                  <a:lnTo>
                    <a:pt x="4315148" y="875570"/>
                  </a:lnTo>
                  <a:lnTo>
                    <a:pt x="4316621" y="873386"/>
                  </a:lnTo>
                  <a:lnTo>
                    <a:pt x="54000" y="873386"/>
                  </a:lnTo>
                  <a:lnTo>
                    <a:pt x="39987" y="870557"/>
                  </a:lnTo>
                  <a:lnTo>
                    <a:pt x="28544" y="862842"/>
                  </a:lnTo>
                  <a:lnTo>
                    <a:pt x="20828" y="851399"/>
                  </a:lnTo>
                  <a:lnTo>
                    <a:pt x="17999" y="837386"/>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891539">
                  <a:moveTo>
                    <a:pt x="4316621" y="18000"/>
                  </a:moveTo>
                  <a:lnTo>
                    <a:pt x="4276964" y="18000"/>
                  </a:lnTo>
                  <a:lnTo>
                    <a:pt x="4290977" y="20829"/>
                  </a:lnTo>
                  <a:lnTo>
                    <a:pt x="4302420" y="28544"/>
                  </a:lnTo>
                  <a:lnTo>
                    <a:pt x="4310136" y="39987"/>
                  </a:lnTo>
                  <a:lnTo>
                    <a:pt x="4312965" y="54000"/>
                  </a:lnTo>
                  <a:lnTo>
                    <a:pt x="4312965" y="837386"/>
                  </a:lnTo>
                  <a:lnTo>
                    <a:pt x="4310136" y="851399"/>
                  </a:lnTo>
                  <a:lnTo>
                    <a:pt x="4302420" y="862842"/>
                  </a:lnTo>
                  <a:lnTo>
                    <a:pt x="4290977" y="870557"/>
                  </a:lnTo>
                  <a:lnTo>
                    <a:pt x="4276964" y="873386"/>
                  </a:lnTo>
                  <a:lnTo>
                    <a:pt x="4316621" y="873386"/>
                  </a:lnTo>
                  <a:lnTo>
                    <a:pt x="4326721" y="858405"/>
                  </a:lnTo>
                  <a:lnTo>
                    <a:pt x="4330965" y="837386"/>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7" name="object 8">
              <a:extLst>
                <a:ext uri="{FF2B5EF4-FFF2-40B4-BE49-F238E27FC236}">
                  <a16:creationId xmlns:a16="http://schemas.microsoft.com/office/drawing/2014/main" id="{7D5D9941-8921-4C5A-2764-82A729E0A180}"/>
                </a:ext>
              </a:extLst>
            </p:cNvPr>
            <p:cNvSpPr/>
            <p:nvPr/>
          </p:nvSpPr>
          <p:spPr>
            <a:xfrm>
              <a:off x="156544" y="2267882"/>
              <a:ext cx="4295140" cy="855980"/>
            </a:xfrm>
            <a:custGeom>
              <a:avLst/>
              <a:gdLst/>
              <a:ahLst/>
              <a:cxnLst/>
              <a:rect l="l" t="t" r="r" b="b"/>
              <a:pathLst>
                <a:path w="4295140" h="855980">
                  <a:moveTo>
                    <a:pt x="4258965" y="0"/>
                  </a:moveTo>
                  <a:lnTo>
                    <a:pt x="36000" y="0"/>
                  </a:lnTo>
                  <a:lnTo>
                    <a:pt x="21987" y="2829"/>
                  </a:lnTo>
                  <a:lnTo>
                    <a:pt x="10544" y="10544"/>
                  </a:lnTo>
                  <a:lnTo>
                    <a:pt x="2829" y="21987"/>
                  </a:lnTo>
                  <a:lnTo>
                    <a:pt x="0" y="36000"/>
                  </a:lnTo>
                  <a:lnTo>
                    <a:pt x="0" y="819386"/>
                  </a:lnTo>
                  <a:lnTo>
                    <a:pt x="2829" y="833399"/>
                  </a:lnTo>
                  <a:lnTo>
                    <a:pt x="10544" y="844842"/>
                  </a:lnTo>
                  <a:lnTo>
                    <a:pt x="21987" y="852557"/>
                  </a:lnTo>
                  <a:lnTo>
                    <a:pt x="36000" y="855386"/>
                  </a:lnTo>
                  <a:lnTo>
                    <a:pt x="4258965" y="855386"/>
                  </a:lnTo>
                  <a:lnTo>
                    <a:pt x="4272978" y="852557"/>
                  </a:lnTo>
                  <a:lnTo>
                    <a:pt x="4284421" y="844842"/>
                  </a:lnTo>
                  <a:lnTo>
                    <a:pt x="4292136" y="833399"/>
                  </a:lnTo>
                  <a:lnTo>
                    <a:pt x="4294965" y="819386"/>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8" name="object 9">
              <a:extLst>
                <a:ext uri="{FF2B5EF4-FFF2-40B4-BE49-F238E27FC236}">
                  <a16:creationId xmlns:a16="http://schemas.microsoft.com/office/drawing/2014/main" id="{295D7B72-86E1-3E3B-57EE-3706F36D2BAC}"/>
                </a:ext>
              </a:extLst>
            </p:cNvPr>
            <p:cNvPicPr/>
            <p:nvPr/>
          </p:nvPicPr>
          <p:blipFill>
            <a:blip r:embed="rId2" cstate="print"/>
            <a:stretch>
              <a:fillRect/>
            </a:stretch>
          </p:blipFill>
          <p:spPr>
            <a:xfrm>
              <a:off x="259257" y="2370649"/>
              <a:ext cx="179726" cy="179726"/>
            </a:xfrm>
            <a:prstGeom prst="rect">
              <a:avLst/>
            </a:prstGeom>
          </p:spPr>
        </p:pic>
      </p:grpSp>
      <p:sp>
        <p:nvSpPr>
          <p:cNvPr id="9" name="object 10">
            <a:extLst>
              <a:ext uri="{FF2B5EF4-FFF2-40B4-BE49-F238E27FC236}">
                <a16:creationId xmlns:a16="http://schemas.microsoft.com/office/drawing/2014/main" id="{BAA3A459-6808-5BC5-023E-011712E003F2}"/>
              </a:ext>
            </a:extLst>
          </p:cNvPr>
          <p:cNvSpPr txBox="1"/>
          <p:nvPr/>
        </p:nvSpPr>
        <p:spPr>
          <a:xfrm>
            <a:off x="3932974" y="4991455"/>
            <a:ext cx="7421738" cy="1386212"/>
          </a:xfrm>
          <a:prstGeom prst="rect">
            <a:avLst/>
          </a:prstGeom>
        </p:spPr>
        <p:txBody>
          <a:bodyPr vert="horz" wrap="square" lIns="0" tIns="13842" rIns="0" bIns="0" rtlCol="0">
            <a:spAutoFit/>
          </a:bodyPr>
          <a:lstStyle/>
          <a:p>
            <a:pPr marL="25168" marR="10067" algn="just">
              <a:lnSpc>
                <a:spcPct val="102600"/>
              </a:lnSpc>
              <a:spcBef>
                <a:spcPts val="109"/>
              </a:spcBef>
            </a:pPr>
            <a:r>
              <a:rPr sz="2180" spc="-139" dirty="0">
                <a:latin typeface="Arial"/>
                <a:cs typeface="Arial"/>
              </a:rPr>
              <a:t>Sometimes</a:t>
            </a:r>
            <a:r>
              <a:rPr sz="2180" spc="466" dirty="0">
                <a:latin typeface="Arial"/>
                <a:cs typeface="Arial"/>
              </a:rPr>
              <a:t> </a:t>
            </a:r>
            <a:r>
              <a:rPr sz="2180" spc="-218" dirty="0">
                <a:latin typeface="Arial"/>
                <a:cs typeface="Arial"/>
              </a:rPr>
              <a:t>we</a:t>
            </a:r>
            <a:r>
              <a:rPr sz="2180" spc="466" dirty="0">
                <a:latin typeface="Arial"/>
                <a:cs typeface="Arial"/>
              </a:rPr>
              <a:t> </a:t>
            </a:r>
            <a:r>
              <a:rPr sz="2180" spc="-59" dirty="0">
                <a:latin typeface="Arial"/>
                <a:cs typeface="Arial"/>
              </a:rPr>
              <a:t>actually</a:t>
            </a:r>
            <a:r>
              <a:rPr sz="2180" spc="466" dirty="0">
                <a:latin typeface="Arial"/>
                <a:cs typeface="Arial"/>
              </a:rPr>
              <a:t> </a:t>
            </a:r>
            <a:r>
              <a:rPr sz="2180" spc="-168" dirty="0">
                <a:latin typeface="Arial"/>
                <a:cs typeface="Arial"/>
              </a:rPr>
              <a:t>are</a:t>
            </a:r>
            <a:r>
              <a:rPr sz="2180" spc="466" dirty="0">
                <a:latin typeface="Arial"/>
                <a:cs typeface="Arial"/>
              </a:rPr>
              <a:t> </a:t>
            </a:r>
            <a:r>
              <a:rPr sz="2180" spc="-129" dirty="0">
                <a:latin typeface="Arial"/>
                <a:cs typeface="Arial"/>
              </a:rPr>
              <a:t>able</a:t>
            </a:r>
            <a:r>
              <a:rPr sz="2180" spc="466" dirty="0">
                <a:latin typeface="Arial"/>
                <a:cs typeface="Arial"/>
              </a:rPr>
              <a:t> </a:t>
            </a:r>
            <a:r>
              <a:rPr sz="2180" spc="10" dirty="0">
                <a:latin typeface="Arial"/>
                <a:cs typeface="Arial"/>
              </a:rPr>
              <a:t>to</a:t>
            </a:r>
            <a:r>
              <a:rPr sz="2180" spc="466" dirty="0">
                <a:latin typeface="Arial"/>
                <a:cs typeface="Arial"/>
              </a:rPr>
              <a:t> </a:t>
            </a:r>
            <a:r>
              <a:rPr sz="2180" spc="-69" dirty="0">
                <a:latin typeface="Arial"/>
                <a:cs typeface="Arial"/>
              </a:rPr>
              <a:t>collect</a:t>
            </a:r>
            <a:r>
              <a:rPr sz="2180" spc="466" dirty="0">
                <a:latin typeface="Arial"/>
                <a:cs typeface="Arial"/>
              </a:rPr>
              <a:t> </a:t>
            </a:r>
            <a:r>
              <a:rPr sz="2180" spc="-89" dirty="0">
                <a:latin typeface="Arial"/>
                <a:cs typeface="Arial"/>
              </a:rPr>
              <a:t>data</a:t>
            </a:r>
            <a:r>
              <a:rPr sz="2180" spc="466" dirty="0">
                <a:latin typeface="Arial"/>
                <a:cs typeface="Arial"/>
              </a:rPr>
              <a:t> </a:t>
            </a:r>
            <a:r>
              <a:rPr sz="2180" spc="-129" dirty="0">
                <a:latin typeface="Arial"/>
                <a:cs typeface="Arial"/>
              </a:rPr>
              <a:t>on</a:t>
            </a:r>
            <a:r>
              <a:rPr sz="2180" spc="466" dirty="0">
                <a:latin typeface="Arial"/>
                <a:cs typeface="Arial"/>
              </a:rPr>
              <a:t> </a:t>
            </a:r>
            <a:r>
              <a:rPr sz="2180" spc="-89" dirty="0">
                <a:latin typeface="Arial"/>
                <a:cs typeface="Arial"/>
              </a:rPr>
              <a:t>our</a:t>
            </a:r>
            <a:r>
              <a:rPr sz="2180" spc="466" dirty="0">
                <a:latin typeface="Arial"/>
                <a:cs typeface="Arial"/>
              </a:rPr>
              <a:t> </a:t>
            </a:r>
            <a:r>
              <a:rPr sz="2180" spc="-69" dirty="0">
                <a:latin typeface="Arial"/>
                <a:cs typeface="Arial"/>
              </a:rPr>
              <a:t>entire</a:t>
            </a:r>
            <a:r>
              <a:rPr sz="2180" spc="-50" dirty="0">
                <a:latin typeface="Arial"/>
                <a:cs typeface="Arial"/>
              </a:rPr>
              <a:t> </a:t>
            </a:r>
            <a:r>
              <a:rPr sz="2180" spc="-69" dirty="0">
                <a:latin typeface="Arial"/>
                <a:cs typeface="Arial"/>
              </a:rPr>
              <a:t>population:</a:t>
            </a:r>
            <a:r>
              <a:rPr sz="2180" spc="297" dirty="0">
                <a:latin typeface="Arial"/>
                <a:cs typeface="Arial"/>
              </a:rPr>
              <a:t> </a:t>
            </a:r>
            <a:r>
              <a:rPr sz="2180" spc="-50" dirty="0">
                <a:latin typeface="Arial"/>
                <a:cs typeface="Arial"/>
              </a:rPr>
              <a:t>this</a:t>
            </a:r>
            <a:r>
              <a:rPr sz="2180" spc="10" dirty="0">
                <a:latin typeface="Arial"/>
                <a:cs typeface="Arial"/>
              </a:rPr>
              <a:t> </a:t>
            </a:r>
            <a:r>
              <a:rPr sz="2180" spc="-119" dirty="0">
                <a:latin typeface="Arial"/>
                <a:cs typeface="Arial"/>
              </a:rPr>
              <a:t>is</a:t>
            </a:r>
            <a:r>
              <a:rPr sz="2180" spc="10" dirty="0">
                <a:latin typeface="Arial"/>
                <a:cs typeface="Arial"/>
              </a:rPr>
              <a:t> </a:t>
            </a:r>
            <a:r>
              <a:rPr sz="2180" spc="-119" dirty="0">
                <a:latin typeface="Arial"/>
                <a:cs typeface="Arial"/>
              </a:rPr>
              <a:t>called</a:t>
            </a:r>
            <a:r>
              <a:rPr sz="2180" spc="10" dirty="0">
                <a:latin typeface="Arial"/>
                <a:cs typeface="Arial"/>
              </a:rPr>
              <a:t> </a:t>
            </a:r>
            <a:r>
              <a:rPr sz="2180" spc="-188" dirty="0">
                <a:latin typeface="Arial"/>
                <a:cs typeface="Arial"/>
              </a:rPr>
              <a:t>a</a:t>
            </a:r>
            <a:r>
              <a:rPr sz="2180" spc="10" dirty="0">
                <a:latin typeface="Arial"/>
                <a:cs typeface="Arial"/>
              </a:rPr>
              <a:t> </a:t>
            </a:r>
            <a:r>
              <a:rPr sz="2180" spc="-159" dirty="0">
                <a:latin typeface="Arial"/>
                <a:cs typeface="Arial"/>
              </a:rPr>
              <a:t>census!</a:t>
            </a:r>
            <a:r>
              <a:rPr sz="2180" spc="317" dirty="0">
                <a:latin typeface="Arial"/>
                <a:cs typeface="Arial"/>
              </a:rPr>
              <a:t> </a:t>
            </a:r>
            <a:r>
              <a:rPr sz="2180" spc="-59" dirty="0">
                <a:latin typeface="Arial"/>
                <a:cs typeface="Arial"/>
              </a:rPr>
              <a:t>In</a:t>
            </a:r>
            <a:r>
              <a:rPr sz="2180" spc="10" dirty="0">
                <a:latin typeface="Arial"/>
                <a:cs typeface="Arial"/>
              </a:rPr>
              <a:t> that </a:t>
            </a:r>
            <a:r>
              <a:rPr sz="2180" spc="-178" dirty="0">
                <a:latin typeface="Arial"/>
                <a:cs typeface="Arial"/>
              </a:rPr>
              <a:t>case,</a:t>
            </a:r>
            <a:r>
              <a:rPr sz="2180" spc="30" dirty="0">
                <a:latin typeface="Arial"/>
                <a:cs typeface="Arial"/>
              </a:rPr>
              <a:t> </a:t>
            </a:r>
            <a:r>
              <a:rPr sz="2180" spc="-218" dirty="0">
                <a:latin typeface="Arial"/>
                <a:cs typeface="Arial"/>
              </a:rPr>
              <a:t>we</a:t>
            </a:r>
            <a:r>
              <a:rPr sz="2180" spc="10" dirty="0">
                <a:latin typeface="Arial"/>
                <a:cs typeface="Arial"/>
              </a:rPr>
              <a:t> </a:t>
            </a:r>
            <a:r>
              <a:rPr sz="2180" spc="-149" dirty="0">
                <a:latin typeface="Arial"/>
                <a:cs typeface="Arial"/>
              </a:rPr>
              <a:t>can</a:t>
            </a:r>
            <a:r>
              <a:rPr sz="2180" spc="10" dirty="0">
                <a:latin typeface="Arial"/>
                <a:cs typeface="Arial"/>
              </a:rPr>
              <a:t> </a:t>
            </a:r>
            <a:r>
              <a:rPr sz="2180" spc="-89" dirty="0">
                <a:latin typeface="Arial"/>
                <a:cs typeface="Arial"/>
              </a:rPr>
              <a:t>calculate</a:t>
            </a:r>
            <a:r>
              <a:rPr sz="2180" spc="-59" dirty="0">
                <a:latin typeface="Arial"/>
                <a:cs typeface="Arial"/>
              </a:rPr>
              <a:t> </a:t>
            </a:r>
            <a:r>
              <a:rPr sz="2180" spc="-69" dirty="0">
                <a:latin typeface="Arial"/>
                <a:cs typeface="Arial"/>
              </a:rPr>
              <a:t>the</a:t>
            </a:r>
            <a:r>
              <a:rPr sz="2180" spc="109" dirty="0">
                <a:latin typeface="Arial"/>
                <a:cs typeface="Arial"/>
              </a:rPr>
              <a:t> </a:t>
            </a:r>
            <a:r>
              <a:rPr sz="2180" spc="-129" dirty="0">
                <a:latin typeface="Arial"/>
                <a:cs typeface="Arial"/>
              </a:rPr>
              <a:t>value</a:t>
            </a:r>
            <a:r>
              <a:rPr sz="2180" spc="109" dirty="0">
                <a:latin typeface="Arial"/>
                <a:cs typeface="Arial"/>
              </a:rPr>
              <a:t> </a:t>
            </a:r>
            <a:r>
              <a:rPr sz="2180" spc="-59" dirty="0">
                <a:latin typeface="Arial"/>
                <a:cs typeface="Arial"/>
              </a:rPr>
              <a:t>of</a:t>
            </a:r>
            <a:r>
              <a:rPr sz="2180" spc="109" dirty="0">
                <a:latin typeface="Arial"/>
                <a:cs typeface="Arial"/>
              </a:rPr>
              <a:t> </a:t>
            </a:r>
            <a:r>
              <a:rPr sz="2180" spc="-69" dirty="0">
                <a:latin typeface="Arial"/>
                <a:cs typeface="Arial"/>
              </a:rPr>
              <a:t>the</a:t>
            </a:r>
            <a:r>
              <a:rPr sz="2180" spc="109" dirty="0">
                <a:latin typeface="Arial"/>
                <a:cs typeface="Arial"/>
              </a:rPr>
              <a:t> </a:t>
            </a:r>
            <a:r>
              <a:rPr sz="2180" spc="-119" dirty="0">
                <a:latin typeface="Arial"/>
                <a:cs typeface="Arial"/>
              </a:rPr>
              <a:t>parameter</a:t>
            </a:r>
            <a:r>
              <a:rPr sz="2180" spc="109" dirty="0">
                <a:latin typeface="Arial"/>
                <a:cs typeface="Arial"/>
              </a:rPr>
              <a:t> </a:t>
            </a:r>
            <a:r>
              <a:rPr sz="2180" spc="-59" dirty="0">
                <a:latin typeface="Arial"/>
                <a:cs typeface="Arial"/>
              </a:rPr>
              <a:t>directly.</a:t>
            </a:r>
            <a:r>
              <a:rPr sz="2180" spc="-248" dirty="0">
                <a:latin typeface="Arial"/>
                <a:cs typeface="Arial"/>
              </a:rPr>
              <a:t> </a:t>
            </a:r>
            <a:r>
              <a:rPr sz="2180" spc="-10" dirty="0">
                <a:latin typeface="Arial"/>
                <a:cs typeface="Arial"/>
              </a:rPr>
              <a:t>.</a:t>
            </a:r>
            <a:r>
              <a:rPr sz="2180" spc="-248" dirty="0">
                <a:latin typeface="Arial"/>
                <a:cs typeface="Arial"/>
              </a:rPr>
              <a:t> </a:t>
            </a:r>
            <a:r>
              <a:rPr sz="2180" spc="-10" dirty="0">
                <a:latin typeface="Arial"/>
                <a:cs typeface="Arial"/>
              </a:rPr>
              <a:t>.</a:t>
            </a:r>
            <a:endParaRPr lang="en-US" sz="2180" dirty="0">
              <a:latin typeface="Arial"/>
              <a:cs typeface="Arial"/>
            </a:endParaRPr>
          </a:p>
          <a:p>
            <a:pPr marL="25168" marR="10067" algn="just">
              <a:lnSpc>
                <a:spcPct val="102600"/>
              </a:lnSpc>
              <a:spcBef>
                <a:spcPts val="109"/>
              </a:spcBef>
            </a:pPr>
            <a:r>
              <a:rPr lang="en-US" sz="2180" spc="-20"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this</a:t>
            </a:r>
            <a:r>
              <a:rPr sz="2180" spc="59" dirty="0">
                <a:latin typeface="Arial"/>
                <a:cs typeface="Arial"/>
              </a:rPr>
              <a:t> </a:t>
            </a:r>
            <a:r>
              <a:rPr sz="2180" spc="-149" dirty="0">
                <a:latin typeface="Arial"/>
                <a:cs typeface="Arial"/>
              </a:rPr>
              <a:t>happens</a:t>
            </a:r>
            <a:r>
              <a:rPr sz="2180" spc="59" dirty="0">
                <a:latin typeface="Arial"/>
                <a:cs typeface="Arial"/>
              </a:rPr>
              <a:t> </a:t>
            </a:r>
            <a:r>
              <a:rPr sz="2180" spc="-40" dirty="0">
                <a:latin typeface="Arial"/>
                <a:cs typeface="Arial"/>
              </a:rPr>
              <a:t>only</a:t>
            </a:r>
            <a:r>
              <a:rPr sz="2180" spc="69" dirty="0">
                <a:latin typeface="Arial"/>
                <a:cs typeface="Arial"/>
              </a:rPr>
              <a:t> </a:t>
            </a:r>
            <a:r>
              <a:rPr sz="2180" spc="-69" dirty="0">
                <a:latin typeface="Arial"/>
                <a:cs typeface="Arial"/>
              </a:rPr>
              <a:t>rarely</a:t>
            </a:r>
            <a:r>
              <a:rPr lang="en-US" sz="2180" spc="-69" dirty="0">
                <a:latin typeface="Arial"/>
                <a:cs typeface="Arial"/>
              </a:rPr>
              <a:t> and with known issues.</a:t>
            </a:r>
            <a:endParaRPr sz="2180" dirty="0">
              <a:latin typeface="Arial"/>
              <a:cs typeface="Arial"/>
            </a:endParaRPr>
          </a:p>
        </p:txBody>
      </p:sp>
    </p:spTree>
    <p:extLst>
      <p:ext uri="{BB962C8B-B14F-4D97-AF65-F5344CB8AC3E}">
        <p14:creationId xmlns:p14="http://schemas.microsoft.com/office/powerpoint/2010/main" val="3328469163"/>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5231367"/>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Consider the US census, which is supposed to capture data on </a:t>
            </a:r>
            <a:r>
              <a:rPr lang="en-US" sz="2180" i="1" spc="-50" dirty="0">
                <a:latin typeface="Arial"/>
                <a:cs typeface="Arial"/>
              </a:rPr>
              <a:t>every person </a:t>
            </a:r>
            <a:r>
              <a:rPr lang="en-US" sz="2180" spc="-50" dirty="0">
                <a:latin typeface="Arial"/>
                <a:cs typeface="Arial"/>
              </a:rPr>
              <a:t>in the US.  </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Issues with the US census: </a:t>
            </a:r>
          </a:p>
          <a:p>
            <a:pPr marL="368068" marR="10067" indent="-342900">
              <a:lnSpc>
                <a:spcPct val="102600"/>
              </a:lnSpc>
              <a:spcBef>
                <a:spcPts val="109"/>
              </a:spcBef>
              <a:buFont typeface="Arial" panose="020B0604020202020204" pitchFamily="34" charset="0"/>
              <a:buChar char="•"/>
            </a:pPr>
            <a:r>
              <a:rPr lang="en-US" sz="2400" dirty="0"/>
              <a:t>Does not reach all subpopulations equally</a:t>
            </a:r>
          </a:p>
          <a:p>
            <a:pPr marL="800100" lvl="1" indent="-342900">
              <a:buFont typeface="Arial" panose="020B0604020202020204" pitchFamily="34" charset="0"/>
              <a:buChar char="•"/>
            </a:pPr>
            <a:r>
              <a:rPr lang="en-US" sz="2200" dirty="0"/>
              <a:t>undercounts Hispanic, Black, and Native American residents</a:t>
            </a:r>
          </a:p>
          <a:p>
            <a:pPr marL="800100" lvl="1" indent="-342900">
              <a:buFont typeface="Arial" panose="020B0604020202020204" pitchFamily="34" charset="0"/>
              <a:buChar char="•"/>
            </a:pPr>
            <a:r>
              <a:rPr lang="en-US" sz="2200" dirty="0"/>
              <a:t>overcounts white and Asian American residents</a:t>
            </a:r>
          </a:p>
          <a:p>
            <a:pPr marL="800100" lvl="1" indent="-342900">
              <a:buFont typeface="Arial" panose="020B0604020202020204" pitchFamily="34" charset="0"/>
              <a:buChar char="•"/>
            </a:pPr>
            <a:r>
              <a:rPr lang="en-US" sz="2200" dirty="0"/>
              <a:t>undocumented residents </a:t>
            </a:r>
          </a:p>
          <a:p>
            <a:pPr marL="800100" lvl="1" indent="-342900">
              <a:buFont typeface="Arial" panose="020B0604020202020204" pitchFamily="34" charset="0"/>
              <a:buChar char="•"/>
            </a:pPr>
            <a:r>
              <a:rPr lang="en-US" sz="2200" dirty="0"/>
              <a:t>undercounts residents living in poor urban areas </a:t>
            </a:r>
          </a:p>
          <a:p>
            <a:pPr marL="800100" lvl="1" indent="-342900">
              <a:buFont typeface="Arial" panose="020B0604020202020204" pitchFamily="34" charset="0"/>
              <a:buChar char="•"/>
            </a:pPr>
            <a:r>
              <a:rPr lang="en-US" sz="2200" dirty="0"/>
              <a:t>undercounts unhoused people </a:t>
            </a:r>
          </a:p>
          <a:p>
            <a:pPr lvl="1"/>
            <a:endParaRPr lang="en-US" sz="2200" dirty="0"/>
          </a:p>
          <a:p>
            <a:pPr marL="342900" indent="-342900">
              <a:buFont typeface="Arial" panose="020B0604020202020204" pitchFamily="34" charset="0"/>
              <a:buChar char="•"/>
            </a:pPr>
            <a:r>
              <a:rPr lang="en-US" sz="2400" dirty="0"/>
              <a:t>Does not collect data in a representative way </a:t>
            </a:r>
          </a:p>
          <a:p>
            <a:pPr marL="800100" lvl="1" indent="-342900">
              <a:buFont typeface="Arial" panose="020B0604020202020204" pitchFamily="34" charset="0"/>
              <a:buChar char="•"/>
            </a:pPr>
            <a:r>
              <a:rPr lang="en-US" sz="2200" dirty="0"/>
              <a:t>sex (only binary options, no intersex option) </a:t>
            </a:r>
          </a:p>
          <a:p>
            <a:pPr marL="800100" lvl="1" indent="-342900">
              <a:buFont typeface="Arial" panose="020B0604020202020204" pitchFamily="34" charset="0"/>
              <a:buChar char="•"/>
            </a:pPr>
            <a:r>
              <a:rPr lang="en-US" sz="2200" dirty="0"/>
              <a:t>gender is not collected </a:t>
            </a:r>
          </a:p>
          <a:p>
            <a:pPr marL="800100" lvl="1" indent="-342900">
              <a:buFont typeface="Arial" panose="020B0604020202020204" pitchFamily="34" charset="0"/>
              <a:buChar char="•"/>
            </a:pPr>
            <a:r>
              <a:rPr lang="en-US" sz="2200" dirty="0"/>
              <a:t>race includes no multiracial option </a:t>
            </a:r>
          </a:p>
        </p:txBody>
      </p:sp>
    </p:spTree>
    <p:extLst>
      <p:ext uri="{BB962C8B-B14F-4D97-AF65-F5344CB8AC3E}">
        <p14:creationId xmlns:p14="http://schemas.microsoft.com/office/powerpoint/2010/main" val="3291312778"/>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3882600"/>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So while a census is nice in theory…</a:t>
            </a:r>
          </a:p>
          <a:p>
            <a:pPr marL="25168" marR="10067">
              <a:lnSpc>
                <a:spcPct val="102600"/>
              </a:lnSpc>
              <a:spcBef>
                <a:spcPts val="109"/>
              </a:spcBef>
            </a:pPr>
            <a:endParaRPr lang="en-US" sz="2180" spc="-50" dirty="0">
              <a:latin typeface="Arial"/>
              <a:cs typeface="Arial"/>
            </a:endParaRPr>
          </a:p>
          <a:p>
            <a:pPr lvl="1" indent="-355600">
              <a:lnSpc>
                <a:spcPct val="115000"/>
              </a:lnSpc>
              <a:buSzPts val="2000"/>
              <a:buFont typeface="Arial" panose="020B0604020202020204" pitchFamily="34" charset="0"/>
              <a:buChar char="•"/>
            </a:pPr>
            <a:r>
              <a:rPr lang="en-US" sz="2000" dirty="0"/>
              <a:t>It can be difficult to complete. There always seem to be some individuals who are hard to locate or hard to measure. </a:t>
            </a:r>
            <a:r>
              <a:rPr lang="en-US" sz="2000" i="1" dirty="0">
                <a:solidFill>
                  <a:schemeClr val="accent1"/>
                </a:solidFill>
              </a:rPr>
              <a:t>And these difficult-to-find people may have certain characteristics that distinguish them from the rest of the population</a:t>
            </a:r>
            <a:r>
              <a:rPr lang="en-US" sz="2000" i="1" dirty="0"/>
              <a:t>.</a:t>
            </a:r>
          </a:p>
          <a:p>
            <a:pPr lvl="1" indent="-355600">
              <a:lnSpc>
                <a:spcPct val="115000"/>
              </a:lnSpc>
              <a:buSzPts val="2000"/>
              <a:buFont typeface="Arial" panose="020B0604020202020204" pitchFamily="34" charset="0"/>
              <a:buChar char="•"/>
            </a:pPr>
            <a:endParaRPr lang="en-US" sz="2000" i="1" dirty="0"/>
          </a:p>
          <a:p>
            <a:pPr lvl="1" indent="-355600">
              <a:lnSpc>
                <a:spcPct val="115000"/>
              </a:lnSpc>
              <a:buSzPts val="2000"/>
              <a:buFont typeface="Arial" panose="020B0604020202020204" pitchFamily="34" charset="0"/>
              <a:buChar char="•"/>
            </a:pPr>
            <a:r>
              <a:rPr lang="en-US" sz="2000" dirty="0"/>
              <a:t>Populations rarely stand still. Even if you could take a census, the population changes constantly, so it's never possible to get a perfect measure.</a:t>
            </a:r>
          </a:p>
          <a:p>
            <a:pPr lvl="1" indent="-355600">
              <a:lnSpc>
                <a:spcPct val="115000"/>
              </a:lnSpc>
              <a:buSzPts val="2000"/>
              <a:buFont typeface="Arial" panose="020B0604020202020204" pitchFamily="34" charset="0"/>
              <a:buChar char="•"/>
            </a:pPr>
            <a:endParaRPr lang="en-US" sz="2000" dirty="0"/>
          </a:p>
        </p:txBody>
      </p:sp>
    </p:spTree>
    <p:extLst>
      <p:ext uri="{BB962C8B-B14F-4D97-AF65-F5344CB8AC3E}">
        <p14:creationId xmlns:p14="http://schemas.microsoft.com/office/powerpoint/2010/main" val="3709983520"/>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Approaches to Data Collection </a:t>
            </a:r>
          </a:p>
        </p:txBody>
      </p:sp>
      <p:sp>
        <p:nvSpPr>
          <p:cNvPr id="3" name="object 4">
            <a:extLst>
              <a:ext uri="{FF2B5EF4-FFF2-40B4-BE49-F238E27FC236}">
                <a16:creationId xmlns:a16="http://schemas.microsoft.com/office/drawing/2014/main" id="{8B565B9A-F5F8-300E-D310-2821290338D5}"/>
              </a:ext>
            </a:extLst>
          </p:cNvPr>
          <p:cNvSpPr txBox="1"/>
          <p:nvPr/>
        </p:nvSpPr>
        <p:spPr>
          <a:xfrm>
            <a:off x="3659243" y="990823"/>
            <a:ext cx="8136482" cy="4340710"/>
          </a:xfrm>
          <a:prstGeom prst="rect">
            <a:avLst/>
          </a:prstGeom>
        </p:spPr>
        <p:txBody>
          <a:bodyPr vert="horz" wrap="square" lIns="0" tIns="57882" rIns="0" bIns="0" rtlCol="0">
            <a:spAutoFit/>
          </a:bodyPr>
          <a:lstStyle/>
          <a:p>
            <a:pPr marL="50335" marR="37751">
              <a:lnSpc>
                <a:spcPts val="2378"/>
              </a:lnSpc>
              <a:spcBef>
                <a:spcPts val="454"/>
              </a:spcBef>
            </a:pPr>
            <a:r>
              <a:rPr sz="2180" spc="-89" dirty="0">
                <a:solidFill>
                  <a:srgbClr val="00B0F0"/>
                </a:solidFill>
                <a:latin typeface="Arial"/>
                <a:cs typeface="Arial"/>
              </a:rPr>
              <a:t>Anecdotal</a:t>
            </a:r>
            <a:r>
              <a:rPr sz="2180" spc="-10" dirty="0">
                <a:solidFill>
                  <a:srgbClr val="00B0F0"/>
                </a:solidFill>
                <a:latin typeface="Arial"/>
                <a:cs typeface="Arial"/>
              </a:rPr>
              <a:t> </a:t>
            </a:r>
            <a:r>
              <a:rPr sz="2180" spc="-119" dirty="0">
                <a:solidFill>
                  <a:srgbClr val="00B0F0"/>
                </a:solidFill>
                <a:latin typeface="Arial"/>
                <a:cs typeface="Arial"/>
              </a:rPr>
              <a:t>evidence:</a:t>
            </a:r>
            <a:r>
              <a:rPr sz="2180" spc="248" dirty="0">
                <a:solidFill>
                  <a:srgbClr val="00B0F0"/>
                </a:solidFill>
                <a:latin typeface="Arial"/>
                <a:cs typeface="Arial"/>
              </a:rPr>
              <a:t> </a:t>
            </a:r>
            <a:r>
              <a:rPr sz="2180" spc="-159" dirty="0">
                <a:latin typeface="Arial"/>
                <a:cs typeface="Arial"/>
              </a:rPr>
              <a:t>evidence</a:t>
            </a:r>
            <a:r>
              <a:rPr sz="2180" spc="10" dirty="0">
                <a:latin typeface="Arial"/>
                <a:cs typeface="Arial"/>
              </a:rPr>
              <a:t> </a:t>
            </a:r>
            <a:r>
              <a:rPr sz="2180" spc="-188" dirty="0">
                <a:latin typeface="Arial"/>
                <a:cs typeface="Arial"/>
              </a:rPr>
              <a:t>based</a:t>
            </a:r>
            <a:r>
              <a:rPr sz="2180" spc="40" dirty="0">
                <a:latin typeface="Arial"/>
                <a:cs typeface="Arial"/>
              </a:rPr>
              <a:t> </a:t>
            </a:r>
            <a:r>
              <a:rPr sz="2180" spc="-40" dirty="0">
                <a:latin typeface="Arial"/>
                <a:cs typeface="Arial"/>
              </a:rPr>
              <a:t>on</a:t>
            </a:r>
            <a:r>
              <a:rPr sz="2180" spc="20" dirty="0">
                <a:latin typeface="Arial"/>
                <a:cs typeface="Arial"/>
              </a:rPr>
              <a:t> </a:t>
            </a:r>
            <a:r>
              <a:rPr sz="2180" spc="-129" dirty="0">
                <a:latin typeface="Arial"/>
                <a:cs typeface="Arial"/>
              </a:rPr>
              <a:t>personal</a:t>
            </a:r>
            <a:r>
              <a:rPr sz="2180" spc="10" dirty="0">
                <a:latin typeface="Arial"/>
                <a:cs typeface="Arial"/>
              </a:rPr>
              <a:t> </a:t>
            </a:r>
            <a:r>
              <a:rPr sz="2180" spc="-89" dirty="0">
                <a:latin typeface="Arial"/>
                <a:cs typeface="Arial"/>
              </a:rPr>
              <a:t>observation,</a:t>
            </a:r>
            <a:r>
              <a:rPr sz="2180" spc="20" dirty="0">
                <a:latin typeface="Arial"/>
                <a:cs typeface="Arial"/>
              </a:rPr>
              <a:t> </a:t>
            </a:r>
            <a:r>
              <a:rPr sz="2180" spc="-20" dirty="0">
                <a:latin typeface="Arial"/>
                <a:cs typeface="Arial"/>
              </a:rPr>
              <a:t>collected </a:t>
            </a:r>
            <a:r>
              <a:rPr sz="2180" dirty="0">
                <a:latin typeface="Arial"/>
                <a:cs typeface="Arial"/>
              </a:rPr>
              <a:t>in</a:t>
            </a:r>
            <a:r>
              <a:rPr sz="2180" spc="-50" dirty="0">
                <a:latin typeface="Arial"/>
                <a:cs typeface="Arial"/>
              </a:rPr>
              <a:t> </a:t>
            </a:r>
            <a:r>
              <a:rPr sz="2180" dirty="0">
                <a:latin typeface="Arial"/>
                <a:cs typeface="Arial"/>
              </a:rPr>
              <a:t>a</a:t>
            </a:r>
            <a:r>
              <a:rPr sz="2180" spc="-50" dirty="0">
                <a:latin typeface="Arial"/>
                <a:cs typeface="Arial"/>
              </a:rPr>
              <a:t> </a:t>
            </a:r>
            <a:r>
              <a:rPr sz="2180" spc="-109" dirty="0">
                <a:latin typeface="Arial"/>
                <a:cs typeface="Arial"/>
              </a:rPr>
              <a:t>non-</a:t>
            </a:r>
            <a:r>
              <a:rPr sz="2180" spc="-79" dirty="0">
                <a:latin typeface="Arial"/>
                <a:cs typeface="Arial"/>
              </a:rPr>
              <a:t>systematic</a:t>
            </a:r>
            <a:r>
              <a:rPr sz="2180" spc="-40" dirty="0">
                <a:latin typeface="Arial"/>
                <a:cs typeface="Arial"/>
              </a:rPr>
              <a:t> </a:t>
            </a:r>
            <a:r>
              <a:rPr sz="2180" spc="-109" dirty="0">
                <a:latin typeface="Arial"/>
                <a:cs typeface="Arial"/>
              </a:rPr>
              <a:t>manner</a:t>
            </a:r>
            <a:r>
              <a:rPr sz="2180" spc="-50" dirty="0">
                <a:latin typeface="Arial"/>
                <a:cs typeface="Arial"/>
              </a:rPr>
              <a:t> </a:t>
            </a:r>
            <a:r>
              <a:rPr sz="2180" spc="-79" dirty="0">
                <a:latin typeface="Arial"/>
                <a:cs typeface="Arial"/>
              </a:rPr>
              <a:t>and</a:t>
            </a:r>
            <a:r>
              <a:rPr sz="2180" spc="-40" dirty="0">
                <a:latin typeface="Arial"/>
                <a:cs typeface="Arial"/>
              </a:rPr>
              <a:t> </a:t>
            </a:r>
            <a:r>
              <a:rPr sz="2180" spc="-20" dirty="0">
                <a:latin typeface="Arial"/>
                <a:cs typeface="Arial"/>
              </a:rPr>
              <a:t>often</a:t>
            </a:r>
            <a:r>
              <a:rPr sz="2180" spc="-50" dirty="0">
                <a:latin typeface="Arial"/>
                <a:cs typeface="Arial"/>
              </a:rPr>
              <a:t> involving</a:t>
            </a:r>
            <a:r>
              <a:rPr sz="2180" spc="-40" dirty="0">
                <a:latin typeface="Arial"/>
                <a:cs typeface="Arial"/>
              </a:rPr>
              <a:t> only</a:t>
            </a:r>
            <a:r>
              <a:rPr sz="2180" spc="-50" dirty="0">
                <a:latin typeface="Arial"/>
                <a:cs typeface="Arial"/>
              </a:rPr>
              <a:t> </a:t>
            </a:r>
            <a:r>
              <a:rPr sz="2180" dirty="0">
                <a:latin typeface="Arial"/>
                <a:cs typeface="Arial"/>
              </a:rPr>
              <a:t>a</a:t>
            </a:r>
            <a:r>
              <a:rPr sz="2180" spc="-40" dirty="0">
                <a:latin typeface="Arial"/>
                <a:cs typeface="Arial"/>
              </a:rPr>
              <a:t> few</a:t>
            </a:r>
            <a:r>
              <a:rPr sz="2180" spc="-50" dirty="0">
                <a:latin typeface="Arial"/>
                <a:cs typeface="Arial"/>
              </a:rPr>
              <a:t> </a:t>
            </a:r>
            <a:r>
              <a:rPr sz="2180" spc="-20" dirty="0">
                <a:latin typeface="Arial"/>
                <a:cs typeface="Arial"/>
              </a:rPr>
              <a:t>cases</a:t>
            </a:r>
            <a:endParaRPr sz="2180" dirty="0">
              <a:latin typeface="Arial"/>
              <a:cs typeface="Arial"/>
            </a:endParaRPr>
          </a:p>
          <a:p>
            <a:pPr marL="597730" indent="-270552">
              <a:spcBef>
                <a:spcPts val="495"/>
              </a:spcBef>
              <a:buClr>
                <a:srgbClr val="3333B2"/>
              </a:buClr>
              <a:buSzPct val="60000"/>
              <a:buChar char="►"/>
              <a:tabLst>
                <a:tab pos="597730" algn="l"/>
              </a:tabLst>
            </a:pPr>
            <a:r>
              <a:rPr sz="1982" dirty="0">
                <a:latin typeface="Arial"/>
                <a:cs typeface="Arial"/>
              </a:rPr>
              <a:t>Ex:</a:t>
            </a:r>
            <a:r>
              <a:rPr sz="1982" spc="119" dirty="0">
                <a:latin typeface="Arial"/>
                <a:cs typeface="Arial"/>
              </a:rPr>
              <a:t> </a:t>
            </a:r>
            <a:r>
              <a:rPr sz="1982" spc="-79" dirty="0">
                <a:latin typeface="Arial"/>
                <a:cs typeface="Arial"/>
              </a:rPr>
              <a:t>asking</a:t>
            </a:r>
            <a:r>
              <a:rPr sz="1982" spc="-50" dirty="0">
                <a:latin typeface="Arial"/>
                <a:cs typeface="Arial"/>
              </a:rPr>
              <a:t> </a:t>
            </a:r>
            <a:r>
              <a:rPr sz="1982" dirty="0">
                <a:latin typeface="Arial"/>
                <a:cs typeface="Arial"/>
              </a:rPr>
              <a:t>a</a:t>
            </a:r>
            <a:r>
              <a:rPr sz="1982" spc="-40" dirty="0">
                <a:latin typeface="Arial"/>
                <a:cs typeface="Arial"/>
              </a:rPr>
              <a:t> few</a:t>
            </a:r>
            <a:r>
              <a:rPr sz="1982" spc="-50" dirty="0">
                <a:latin typeface="Arial"/>
                <a:cs typeface="Arial"/>
              </a:rPr>
              <a:t> </a:t>
            </a:r>
            <a:r>
              <a:rPr sz="1982" dirty="0">
                <a:latin typeface="Arial"/>
                <a:cs typeface="Arial"/>
              </a:rPr>
              <a:t>of</a:t>
            </a:r>
            <a:r>
              <a:rPr sz="1982" spc="-40" dirty="0">
                <a:latin typeface="Arial"/>
                <a:cs typeface="Arial"/>
              </a:rPr>
              <a:t> </a:t>
            </a:r>
            <a:r>
              <a:rPr sz="1982" spc="-50" dirty="0">
                <a:latin typeface="Arial"/>
                <a:cs typeface="Arial"/>
              </a:rPr>
              <a:t>your </a:t>
            </a:r>
            <a:r>
              <a:rPr sz="1982" spc="-59" dirty="0">
                <a:latin typeface="Arial"/>
                <a:cs typeface="Arial"/>
              </a:rPr>
              <a:t>friends</a:t>
            </a:r>
            <a:r>
              <a:rPr sz="1982" spc="-50" dirty="0">
                <a:latin typeface="Arial"/>
                <a:cs typeface="Arial"/>
              </a:rPr>
              <a:t> </a:t>
            </a:r>
            <a:r>
              <a:rPr sz="1982" dirty="0">
                <a:latin typeface="Arial"/>
                <a:cs typeface="Arial"/>
              </a:rPr>
              <a:t>for</a:t>
            </a:r>
            <a:r>
              <a:rPr sz="1982" spc="-40" dirty="0">
                <a:latin typeface="Arial"/>
                <a:cs typeface="Arial"/>
              </a:rPr>
              <a:t> </a:t>
            </a:r>
            <a:r>
              <a:rPr sz="1982" dirty="0">
                <a:latin typeface="Arial"/>
                <a:cs typeface="Arial"/>
              </a:rPr>
              <a:t>their</a:t>
            </a:r>
            <a:r>
              <a:rPr sz="1982" spc="-50" dirty="0">
                <a:latin typeface="Arial"/>
                <a:cs typeface="Arial"/>
              </a:rPr>
              <a:t> </a:t>
            </a:r>
            <a:r>
              <a:rPr sz="1982" spc="-20" dirty="0">
                <a:latin typeface="Arial"/>
                <a:cs typeface="Arial"/>
              </a:rPr>
              <a:t>opinions</a:t>
            </a:r>
            <a:endParaRPr sz="1982" dirty="0">
              <a:latin typeface="Arial"/>
              <a:cs typeface="Arial"/>
            </a:endParaRPr>
          </a:p>
          <a:p>
            <a:pPr marL="50335" marR="368705">
              <a:lnSpc>
                <a:spcPts val="2378"/>
              </a:lnSpc>
              <a:spcBef>
                <a:spcPts val="1645"/>
              </a:spcBef>
            </a:pPr>
            <a:r>
              <a:rPr sz="2180" spc="-159" dirty="0">
                <a:solidFill>
                  <a:srgbClr val="00B0F0"/>
                </a:solidFill>
                <a:latin typeface="Arial"/>
                <a:cs typeface="Arial"/>
              </a:rPr>
              <a:t>Convenience</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69" dirty="0">
                <a:latin typeface="Arial"/>
                <a:cs typeface="Arial"/>
              </a:rPr>
              <a:t>individuals</a:t>
            </a:r>
            <a:r>
              <a:rPr sz="2180" spc="20" dirty="0">
                <a:latin typeface="Arial"/>
                <a:cs typeface="Arial"/>
              </a:rPr>
              <a:t> </a:t>
            </a:r>
            <a:r>
              <a:rPr sz="2180" spc="-69" dirty="0">
                <a:latin typeface="Arial"/>
                <a:cs typeface="Arial"/>
              </a:rPr>
              <a:t>who</a:t>
            </a:r>
            <a:r>
              <a:rPr sz="2180" spc="10" dirty="0">
                <a:latin typeface="Arial"/>
                <a:cs typeface="Arial"/>
              </a:rPr>
              <a:t> </a:t>
            </a:r>
            <a:r>
              <a:rPr sz="2180" spc="-139" dirty="0">
                <a:latin typeface="Arial"/>
                <a:cs typeface="Arial"/>
              </a:rPr>
              <a:t>are</a:t>
            </a:r>
            <a:r>
              <a:rPr sz="2180" spc="20" dirty="0">
                <a:latin typeface="Arial"/>
                <a:cs typeface="Arial"/>
              </a:rPr>
              <a:t> </a:t>
            </a:r>
            <a:r>
              <a:rPr sz="2180" spc="-159" dirty="0">
                <a:latin typeface="Arial"/>
                <a:cs typeface="Arial"/>
              </a:rPr>
              <a:t>easier</a:t>
            </a:r>
            <a:r>
              <a:rPr sz="2180" spc="10" dirty="0">
                <a:latin typeface="Arial"/>
                <a:cs typeface="Arial"/>
              </a:rPr>
              <a:t> </a:t>
            </a:r>
            <a:r>
              <a:rPr sz="2180" dirty="0">
                <a:latin typeface="Arial"/>
                <a:cs typeface="Arial"/>
              </a:rPr>
              <a:t>to</a:t>
            </a:r>
            <a:r>
              <a:rPr sz="2180" spc="20" dirty="0">
                <a:latin typeface="Arial"/>
                <a:cs typeface="Arial"/>
              </a:rPr>
              <a:t> </a:t>
            </a:r>
            <a:r>
              <a:rPr sz="2180" spc="-20" dirty="0">
                <a:latin typeface="Arial"/>
                <a:cs typeface="Arial"/>
              </a:rPr>
              <a:t>contact</a:t>
            </a:r>
            <a:r>
              <a:rPr sz="2180" spc="10" dirty="0">
                <a:latin typeface="Arial"/>
                <a:cs typeface="Arial"/>
              </a:rPr>
              <a:t> </a:t>
            </a:r>
            <a:r>
              <a:rPr sz="2180" dirty="0">
                <a:latin typeface="Arial"/>
                <a:cs typeface="Arial"/>
              </a:rPr>
              <a:t>or</a:t>
            </a:r>
            <a:r>
              <a:rPr sz="2180" spc="20" dirty="0">
                <a:latin typeface="Arial"/>
                <a:cs typeface="Arial"/>
              </a:rPr>
              <a:t> </a:t>
            </a:r>
            <a:r>
              <a:rPr sz="2180" spc="-20" dirty="0">
                <a:latin typeface="Arial"/>
                <a:cs typeface="Arial"/>
              </a:rPr>
              <a:t>reach </a:t>
            </a:r>
            <a:r>
              <a:rPr sz="2180" spc="-139" dirty="0">
                <a:latin typeface="Arial"/>
                <a:cs typeface="Arial"/>
              </a:rPr>
              <a:t>are</a:t>
            </a:r>
            <a:r>
              <a:rPr sz="2180" spc="-2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79" dirty="0">
                <a:latin typeface="Arial"/>
                <a:cs typeface="Arial"/>
              </a:rPr>
              <a:t>included</a:t>
            </a:r>
            <a:r>
              <a:rPr sz="2180" spc="-2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20" dirty="0">
                <a:latin typeface="Arial"/>
                <a:cs typeface="Arial"/>
              </a:rPr>
              <a:t> sample</a:t>
            </a:r>
            <a:endParaRPr sz="2180" dirty="0">
              <a:latin typeface="Arial"/>
              <a:cs typeface="Arial"/>
            </a:endParaRPr>
          </a:p>
          <a:p>
            <a:pPr marL="598989" marR="142197" indent="-271810">
              <a:spcBef>
                <a:spcPts val="495"/>
              </a:spcBef>
              <a:buClr>
                <a:srgbClr val="3333B2"/>
              </a:buClr>
              <a:buSzPct val="60000"/>
              <a:buChar char="►"/>
              <a:tabLst>
                <a:tab pos="598989" algn="l"/>
              </a:tabLst>
            </a:pPr>
            <a:r>
              <a:rPr sz="1982" dirty="0">
                <a:latin typeface="Arial"/>
                <a:cs typeface="Arial"/>
              </a:rPr>
              <a:t>Ex:</a:t>
            </a:r>
            <a:r>
              <a:rPr sz="1982" spc="89" dirty="0">
                <a:latin typeface="Arial"/>
                <a:cs typeface="Arial"/>
              </a:rPr>
              <a:t> </a:t>
            </a:r>
            <a:r>
              <a:rPr sz="1982" spc="-59" dirty="0">
                <a:latin typeface="Arial"/>
                <a:cs typeface="Arial"/>
              </a:rPr>
              <a:t>conducting</a:t>
            </a:r>
            <a:r>
              <a:rPr sz="1982" spc="-20" dirty="0">
                <a:latin typeface="Arial"/>
                <a:cs typeface="Arial"/>
              </a:rPr>
              <a:t> </a:t>
            </a:r>
            <a:r>
              <a:rPr sz="1982" dirty="0">
                <a:latin typeface="Arial"/>
                <a:cs typeface="Arial"/>
              </a:rPr>
              <a:t>a</a:t>
            </a:r>
            <a:r>
              <a:rPr sz="1982" spc="-20" dirty="0">
                <a:latin typeface="Arial"/>
                <a:cs typeface="Arial"/>
              </a:rPr>
              <a:t> </a:t>
            </a:r>
            <a:r>
              <a:rPr sz="1982" spc="-119" dirty="0">
                <a:latin typeface="Arial"/>
                <a:cs typeface="Arial"/>
              </a:rPr>
              <a:t>school-</a:t>
            </a:r>
            <a:r>
              <a:rPr sz="1982" spc="-40" dirty="0">
                <a:latin typeface="Arial"/>
                <a:cs typeface="Arial"/>
              </a:rPr>
              <a:t>wide</a:t>
            </a:r>
            <a:r>
              <a:rPr sz="1982" spc="-30" dirty="0">
                <a:latin typeface="Arial"/>
                <a:cs typeface="Arial"/>
              </a:rPr>
              <a:t> </a:t>
            </a:r>
            <a:r>
              <a:rPr sz="1982" spc="-109" dirty="0">
                <a:latin typeface="Arial"/>
                <a:cs typeface="Arial"/>
              </a:rPr>
              <a:t>survey</a:t>
            </a:r>
            <a:r>
              <a:rPr sz="1982" spc="-20" dirty="0">
                <a:latin typeface="Arial"/>
                <a:cs typeface="Arial"/>
              </a:rPr>
              <a:t> by</a:t>
            </a:r>
            <a:r>
              <a:rPr sz="1982" spc="-10" dirty="0">
                <a:latin typeface="Arial"/>
                <a:cs typeface="Arial"/>
              </a:rPr>
              <a:t> </a:t>
            </a:r>
            <a:r>
              <a:rPr sz="1982" spc="-50" dirty="0">
                <a:latin typeface="Arial"/>
                <a:cs typeface="Arial"/>
              </a:rPr>
              <a:t>stopping</a:t>
            </a:r>
            <a:r>
              <a:rPr sz="1982" spc="-20" dirty="0">
                <a:latin typeface="Arial"/>
                <a:cs typeface="Arial"/>
              </a:rPr>
              <a:t> </a:t>
            </a:r>
            <a:r>
              <a:rPr lang="en-US" sz="1982" spc="-69" dirty="0">
                <a:latin typeface="Arial"/>
                <a:cs typeface="Arial"/>
              </a:rPr>
              <a:t>WSU students</a:t>
            </a:r>
            <a:r>
              <a:rPr sz="1982" spc="-30" dirty="0">
                <a:latin typeface="Arial"/>
                <a:cs typeface="Arial"/>
              </a:rPr>
              <a:t> </a:t>
            </a:r>
            <a:r>
              <a:rPr sz="1982" spc="-178" dirty="0">
                <a:latin typeface="Arial"/>
                <a:cs typeface="Arial"/>
              </a:rPr>
              <a:t>as</a:t>
            </a:r>
            <a:r>
              <a:rPr sz="1982" spc="50" dirty="0">
                <a:latin typeface="Arial"/>
                <a:cs typeface="Arial"/>
              </a:rPr>
              <a:t> </a:t>
            </a:r>
            <a:r>
              <a:rPr sz="1982" spc="-20" dirty="0">
                <a:latin typeface="Arial"/>
                <a:cs typeface="Arial"/>
              </a:rPr>
              <a:t>they </a:t>
            </a:r>
            <a:r>
              <a:rPr sz="1982" spc="-40" dirty="0">
                <a:latin typeface="Arial"/>
                <a:cs typeface="Arial"/>
              </a:rPr>
              <a:t>exit </a:t>
            </a:r>
            <a:r>
              <a:rPr lang="en-US" sz="1982" spc="-139" dirty="0">
                <a:latin typeface="Arial"/>
                <a:cs typeface="Arial"/>
              </a:rPr>
              <a:t>the Dining Commons </a:t>
            </a:r>
            <a:endParaRPr sz="1982" dirty="0">
              <a:latin typeface="Arial"/>
              <a:cs typeface="Arial"/>
            </a:endParaRPr>
          </a:p>
          <a:p>
            <a:pPr marL="50335" marR="35235">
              <a:lnSpc>
                <a:spcPts val="2378"/>
              </a:lnSpc>
              <a:spcBef>
                <a:spcPts val="1645"/>
              </a:spcBef>
            </a:pPr>
            <a:r>
              <a:rPr sz="2180" spc="-129" dirty="0">
                <a:solidFill>
                  <a:srgbClr val="00B0F0"/>
                </a:solidFill>
                <a:latin typeface="Arial"/>
                <a:cs typeface="Arial"/>
              </a:rPr>
              <a:t>Random</a:t>
            </a:r>
            <a:r>
              <a:rPr sz="2180" spc="-20" dirty="0">
                <a:solidFill>
                  <a:srgbClr val="00B0F0"/>
                </a:solidFill>
                <a:latin typeface="Arial"/>
                <a:cs typeface="Arial"/>
              </a:rPr>
              <a:t> (probability)</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129" dirty="0">
                <a:latin typeface="Arial"/>
                <a:cs typeface="Arial"/>
              </a:rPr>
              <a:t>every</a:t>
            </a:r>
            <a:r>
              <a:rPr sz="2180" spc="10" dirty="0">
                <a:latin typeface="Arial"/>
                <a:cs typeface="Arial"/>
              </a:rPr>
              <a:t> </a:t>
            </a:r>
            <a:r>
              <a:rPr sz="2180" spc="-59" dirty="0">
                <a:latin typeface="Arial"/>
                <a:cs typeface="Arial"/>
              </a:rPr>
              <a:t>individual</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 </a:t>
            </a:r>
            <a:r>
              <a:rPr sz="2180" spc="-59" dirty="0">
                <a:latin typeface="Arial"/>
                <a:cs typeface="Arial"/>
              </a:rPr>
              <a:t>population</a:t>
            </a:r>
            <a:r>
              <a:rPr sz="2180" spc="10" dirty="0">
                <a:latin typeface="Arial"/>
                <a:cs typeface="Arial"/>
              </a:rPr>
              <a:t> </a:t>
            </a:r>
            <a:r>
              <a:rPr sz="2180" spc="-178" dirty="0">
                <a:latin typeface="Arial"/>
                <a:cs typeface="Arial"/>
              </a:rPr>
              <a:t>has</a:t>
            </a:r>
            <a:r>
              <a:rPr sz="2180" spc="30" dirty="0">
                <a:latin typeface="Arial"/>
                <a:cs typeface="Arial"/>
              </a:rPr>
              <a:t> </a:t>
            </a:r>
            <a:r>
              <a:rPr sz="2180" spc="-99" dirty="0">
                <a:latin typeface="Arial"/>
                <a:cs typeface="Arial"/>
              </a:rPr>
              <a:t>a </a:t>
            </a:r>
            <a:r>
              <a:rPr sz="2180" spc="-69" dirty="0">
                <a:latin typeface="Arial"/>
                <a:cs typeface="Arial"/>
              </a:rPr>
              <a:t>known,</a:t>
            </a:r>
            <a:r>
              <a:rPr sz="2180" spc="-30" dirty="0">
                <a:latin typeface="Arial"/>
                <a:cs typeface="Arial"/>
              </a:rPr>
              <a:t> </a:t>
            </a:r>
            <a:r>
              <a:rPr sz="2180" spc="-129" dirty="0">
                <a:latin typeface="Arial"/>
                <a:cs typeface="Arial"/>
              </a:rPr>
              <a:t>non-</a:t>
            </a:r>
            <a:r>
              <a:rPr sz="2180" spc="-59" dirty="0">
                <a:latin typeface="Arial"/>
                <a:cs typeface="Arial"/>
              </a:rPr>
              <a:t>zero</a:t>
            </a:r>
            <a:r>
              <a:rPr sz="2180" spc="-10" dirty="0">
                <a:latin typeface="Arial"/>
                <a:cs typeface="Arial"/>
              </a:rPr>
              <a:t> </a:t>
            </a:r>
            <a:r>
              <a:rPr sz="2180" spc="-40" dirty="0">
                <a:latin typeface="Arial"/>
                <a:cs typeface="Arial"/>
              </a:rPr>
              <a:t>probability</a:t>
            </a:r>
            <a:r>
              <a:rPr sz="2180" spc="-20" dirty="0">
                <a:latin typeface="Arial"/>
                <a:cs typeface="Arial"/>
              </a:rPr>
              <a:t> </a:t>
            </a:r>
            <a:r>
              <a:rPr sz="2180" dirty="0">
                <a:latin typeface="Arial"/>
                <a:cs typeface="Arial"/>
              </a:rPr>
              <a:t>of</a:t>
            </a:r>
            <a:r>
              <a:rPr sz="2180" spc="-20" dirty="0">
                <a:latin typeface="Arial"/>
                <a:cs typeface="Arial"/>
              </a:rPr>
              <a:t> </a:t>
            </a:r>
            <a:r>
              <a:rPr sz="2180" spc="-69" dirty="0">
                <a:latin typeface="Arial"/>
                <a:cs typeface="Arial"/>
              </a:rPr>
              <a:t>being</a:t>
            </a:r>
            <a:r>
              <a:rPr sz="2180" spc="-20" dirty="0">
                <a:latin typeface="Arial"/>
                <a:cs typeface="Arial"/>
              </a:rPr>
              <a:t> </a:t>
            </a:r>
            <a:r>
              <a:rPr sz="2180" spc="-79" dirty="0">
                <a:latin typeface="Arial"/>
                <a:cs typeface="Arial"/>
              </a:rPr>
              <a:t>included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139" dirty="0">
                <a:latin typeface="Arial"/>
                <a:cs typeface="Arial"/>
              </a:rPr>
              <a:t>sample</a:t>
            </a:r>
            <a:r>
              <a:rPr sz="2180" spc="-10" dirty="0">
                <a:latin typeface="Arial"/>
                <a:cs typeface="Arial"/>
              </a:rPr>
              <a:t> </a:t>
            </a:r>
            <a:r>
              <a:rPr sz="2180" spc="-79" dirty="0">
                <a:latin typeface="Arial"/>
                <a:cs typeface="Arial"/>
              </a:rPr>
              <a:t>and</a:t>
            </a:r>
            <a:r>
              <a:rPr sz="2180" spc="-20" dirty="0">
                <a:latin typeface="Arial"/>
                <a:cs typeface="Arial"/>
              </a:rPr>
              <a:t> </a:t>
            </a:r>
            <a:r>
              <a:rPr sz="2180" spc="-50" dirty="0">
                <a:latin typeface="Arial"/>
                <a:cs typeface="Arial"/>
              </a:rPr>
              <a:t>is </a:t>
            </a:r>
            <a:r>
              <a:rPr sz="2180" spc="-69" dirty="0">
                <a:latin typeface="Arial"/>
                <a:cs typeface="Arial"/>
              </a:rPr>
              <a:t>randomly</a:t>
            </a:r>
            <a:r>
              <a:rPr sz="2180" dirty="0">
                <a:latin typeface="Arial"/>
                <a:cs typeface="Arial"/>
              </a:rPr>
              <a:t> </a:t>
            </a:r>
            <a:r>
              <a:rPr sz="2180" spc="-129" dirty="0">
                <a:latin typeface="Arial"/>
                <a:cs typeface="Arial"/>
              </a:rPr>
              <a:t>selected</a:t>
            </a:r>
            <a:r>
              <a:rPr sz="2180" dirty="0">
                <a:latin typeface="Arial"/>
                <a:cs typeface="Arial"/>
              </a:rPr>
              <a:t> </a:t>
            </a:r>
            <a:r>
              <a:rPr sz="2180" spc="-89" dirty="0">
                <a:latin typeface="Arial"/>
                <a:cs typeface="Arial"/>
              </a:rPr>
              <a:t>according</a:t>
            </a:r>
            <a:r>
              <a:rPr sz="2180" dirty="0">
                <a:latin typeface="Arial"/>
                <a:cs typeface="Arial"/>
              </a:rPr>
              <a:t> to this </a:t>
            </a:r>
            <a:r>
              <a:rPr sz="2180" spc="-20" dirty="0">
                <a:latin typeface="Arial"/>
                <a:cs typeface="Arial"/>
              </a:rPr>
              <a:t>probability</a:t>
            </a:r>
            <a:endParaRPr sz="2180" dirty="0">
              <a:latin typeface="Arial"/>
              <a:cs typeface="Arial"/>
            </a:endParaRPr>
          </a:p>
          <a:p>
            <a:pPr marL="598989" marR="35235" indent="-271810">
              <a:spcBef>
                <a:spcPts val="486"/>
              </a:spcBef>
              <a:buClr>
                <a:srgbClr val="3333B2"/>
              </a:buClr>
              <a:buSzPct val="60000"/>
              <a:buChar char="►"/>
              <a:tabLst>
                <a:tab pos="598989" algn="l"/>
              </a:tabLst>
            </a:pPr>
            <a:r>
              <a:rPr sz="1982" dirty="0">
                <a:latin typeface="Arial"/>
                <a:cs typeface="Arial"/>
              </a:rPr>
              <a:t>Ex:</a:t>
            </a:r>
            <a:r>
              <a:rPr sz="1982" spc="79" dirty="0">
                <a:latin typeface="Arial"/>
                <a:cs typeface="Arial"/>
              </a:rPr>
              <a:t> </a:t>
            </a:r>
            <a:r>
              <a:rPr sz="1982" spc="-59" dirty="0">
                <a:latin typeface="Arial"/>
                <a:cs typeface="Arial"/>
              </a:rPr>
              <a:t>conducting</a:t>
            </a:r>
            <a:r>
              <a:rPr sz="1982" spc="-10" dirty="0">
                <a:latin typeface="Arial"/>
                <a:cs typeface="Arial"/>
              </a:rPr>
              <a:t> </a:t>
            </a:r>
            <a:r>
              <a:rPr sz="1982" dirty="0">
                <a:latin typeface="Arial"/>
                <a:cs typeface="Arial"/>
              </a:rPr>
              <a:t>that</a:t>
            </a:r>
            <a:r>
              <a:rPr sz="1982" spc="-10" dirty="0">
                <a:latin typeface="Arial"/>
                <a:cs typeface="Arial"/>
              </a:rPr>
              <a:t> </a:t>
            </a:r>
            <a:r>
              <a:rPr sz="1982" spc="-178" dirty="0">
                <a:latin typeface="Arial"/>
                <a:cs typeface="Arial"/>
              </a:rPr>
              <a:t>same</a:t>
            </a:r>
            <a:r>
              <a:rPr sz="1982" spc="40" dirty="0">
                <a:latin typeface="Arial"/>
                <a:cs typeface="Arial"/>
              </a:rPr>
              <a:t> </a:t>
            </a:r>
            <a:r>
              <a:rPr sz="1982" spc="-99" dirty="0">
                <a:latin typeface="Arial"/>
                <a:cs typeface="Arial"/>
              </a:rPr>
              <a:t>survey</a:t>
            </a:r>
            <a:r>
              <a:rPr sz="1982" spc="-10" dirty="0">
                <a:latin typeface="Arial"/>
                <a:cs typeface="Arial"/>
              </a:rPr>
              <a:t> </a:t>
            </a:r>
            <a:r>
              <a:rPr sz="1982" spc="-40" dirty="0">
                <a:latin typeface="Arial"/>
                <a:cs typeface="Arial"/>
              </a:rPr>
              <a:t>by</a:t>
            </a:r>
            <a:r>
              <a:rPr sz="1982" spc="-10" dirty="0">
                <a:latin typeface="Arial"/>
                <a:cs typeface="Arial"/>
              </a:rPr>
              <a:t> </a:t>
            </a:r>
            <a:r>
              <a:rPr sz="1982" spc="-59" dirty="0">
                <a:latin typeface="Arial"/>
                <a:cs typeface="Arial"/>
              </a:rPr>
              <a:t>randomly</a:t>
            </a:r>
            <a:r>
              <a:rPr sz="1982" spc="-20" dirty="0">
                <a:latin typeface="Arial"/>
                <a:cs typeface="Arial"/>
              </a:rPr>
              <a:t> </a:t>
            </a:r>
            <a:r>
              <a:rPr sz="1982" spc="-79" dirty="0">
                <a:latin typeface="Arial"/>
                <a:cs typeface="Arial"/>
              </a:rPr>
              <a:t>selecting</a:t>
            </a:r>
            <a:r>
              <a:rPr sz="1982" spc="-10" dirty="0">
                <a:latin typeface="Arial"/>
                <a:cs typeface="Arial"/>
              </a:rPr>
              <a:t> </a:t>
            </a:r>
            <a:r>
              <a:rPr sz="1982" spc="-168" dirty="0">
                <a:latin typeface="Arial"/>
                <a:cs typeface="Arial"/>
              </a:rPr>
              <a:t>names</a:t>
            </a:r>
            <a:r>
              <a:rPr sz="1982" spc="30" dirty="0">
                <a:latin typeface="Arial"/>
                <a:cs typeface="Arial"/>
              </a:rPr>
              <a:t> </a:t>
            </a:r>
            <a:r>
              <a:rPr sz="1982" dirty="0">
                <a:latin typeface="Arial"/>
                <a:cs typeface="Arial"/>
              </a:rPr>
              <a:t>from</a:t>
            </a:r>
            <a:r>
              <a:rPr sz="1982" spc="-10" dirty="0">
                <a:latin typeface="Arial"/>
                <a:cs typeface="Arial"/>
              </a:rPr>
              <a:t> </a:t>
            </a:r>
            <a:r>
              <a:rPr sz="1982" spc="-50" dirty="0">
                <a:latin typeface="Arial"/>
                <a:cs typeface="Arial"/>
              </a:rPr>
              <a:t>the </a:t>
            </a:r>
            <a:r>
              <a:rPr sz="1982" spc="-99" dirty="0">
                <a:latin typeface="Arial"/>
                <a:cs typeface="Arial"/>
              </a:rPr>
              <a:t>school</a:t>
            </a:r>
            <a:r>
              <a:rPr sz="1982" spc="50" dirty="0">
                <a:latin typeface="Arial"/>
                <a:cs typeface="Arial"/>
              </a:rPr>
              <a:t> </a:t>
            </a:r>
            <a:r>
              <a:rPr sz="1982" spc="-20" dirty="0">
                <a:latin typeface="Arial"/>
                <a:cs typeface="Arial"/>
              </a:rPr>
              <a:t>directory</a:t>
            </a:r>
            <a:endParaRPr sz="1982" dirty="0">
              <a:latin typeface="Arial"/>
              <a:cs typeface="Arial"/>
            </a:endParaRPr>
          </a:p>
        </p:txBody>
      </p:sp>
    </p:spTree>
    <p:extLst>
      <p:ext uri="{BB962C8B-B14F-4D97-AF65-F5344CB8AC3E}">
        <p14:creationId xmlns:p14="http://schemas.microsoft.com/office/powerpoint/2010/main" val="921030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Approaches to Data Collection </a:t>
            </a:r>
          </a:p>
        </p:txBody>
      </p:sp>
      <p:sp>
        <p:nvSpPr>
          <p:cNvPr id="3" name="object 4">
            <a:extLst>
              <a:ext uri="{FF2B5EF4-FFF2-40B4-BE49-F238E27FC236}">
                <a16:creationId xmlns:a16="http://schemas.microsoft.com/office/drawing/2014/main" id="{8B565B9A-F5F8-300E-D310-2821290338D5}"/>
              </a:ext>
            </a:extLst>
          </p:cNvPr>
          <p:cNvSpPr txBox="1"/>
          <p:nvPr/>
        </p:nvSpPr>
        <p:spPr>
          <a:xfrm>
            <a:off x="3659243" y="990823"/>
            <a:ext cx="8136482" cy="4340710"/>
          </a:xfrm>
          <a:prstGeom prst="rect">
            <a:avLst/>
          </a:prstGeom>
        </p:spPr>
        <p:txBody>
          <a:bodyPr vert="horz" wrap="square" lIns="0" tIns="57882" rIns="0" bIns="0" rtlCol="0">
            <a:spAutoFit/>
          </a:bodyPr>
          <a:lstStyle/>
          <a:p>
            <a:pPr marL="50335" marR="37751">
              <a:lnSpc>
                <a:spcPts val="2378"/>
              </a:lnSpc>
              <a:spcBef>
                <a:spcPts val="454"/>
              </a:spcBef>
            </a:pPr>
            <a:r>
              <a:rPr sz="2180" spc="-89" dirty="0">
                <a:solidFill>
                  <a:srgbClr val="00B0F0"/>
                </a:solidFill>
                <a:latin typeface="Arial"/>
                <a:cs typeface="Arial"/>
              </a:rPr>
              <a:t>Anecdotal</a:t>
            </a:r>
            <a:r>
              <a:rPr sz="2180" spc="-10" dirty="0">
                <a:solidFill>
                  <a:srgbClr val="00B0F0"/>
                </a:solidFill>
                <a:latin typeface="Arial"/>
                <a:cs typeface="Arial"/>
              </a:rPr>
              <a:t> </a:t>
            </a:r>
            <a:r>
              <a:rPr sz="2180" spc="-119" dirty="0">
                <a:solidFill>
                  <a:srgbClr val="00B0F0"/>
                </a:solidFill>
                <a:latin typeface="Arial"/>
                <a:cs typeface="Arial"/>
              </a:rPr>
              <a:t>evidence:</a:t>
            </a:r>
            <a:r>
              <a:rPr sz="2180" spc="248" dirty="0">
                <a:solidFill>
                  <a:srgbClr val="00B0F0"/>
                </a:solidFill>
                <a:latin typeface="Arial"/>
                <a:cs typeface="Arial"/>
              </a:rPr>
              <a:t> </a:t>
            </a:r>
            <a:r>
              <a:rPr sz="2180" spc="-159" dirty="0">
                <a:latin typeface="Arial"/>
                <a:cs typeface="Arial"/>
              </a:rPr>
              <a:t>evidence</a:t>
            </a:r>
            <a:r>
              <a:rPr sz="2180" spc="10" dirty="0">
                <a:latin typeface="Arial"/>
                <a:cs typeface="Arial"/>
              </a:rPr>
              <a:t> </a:t>
            </a:r>
            <a:r>
              <a:rPr sz="2180" spc="-188" dirty="0">
                <a:latin typeface="Arial"/>
                <a:cs typeface="Arial"/>
              </a:rPr>
              <a:t>based</a:t>
            </a:r>
            <a:r>
              <a:rPr sz="2180" spc="40" dirty="0">
                <a:latin typeface="Arial"/>
                <a:cs typeface="Arial"/>
              </a:rPr>
              <a:t> </a:t>
            </a:r>
            <a:r>
              <a:rPr sz="2180" spc="-40" dirty="0">
                <a:latin typeface="Arial"/>
                <a:cs typeface="Arial"/>
              </a:rPr>
              <a:t>on</a:t>
            </a:r>
            <a:r>
              <a:rPr sz="2180" spc="20" dirty="0">
                <a:latin typeface="Arial"/>
                <a:cs typeface="Arial"/>
              </a:rPr>
              <a:t> </a:t>
            </a:r>
            <a:r>
              <a:rPr sz="2180" spc="-129" dirty="0">
                <a:latin typeface="Arial"/>
                <a:cs typeface="Arial"/>
              </a:rPr>
              <a:t>personal</a:t>
            </a:r>
            <a:r>
              <a:rPr sz="2180" spc="10" dirty="0">
                <a:latin typeface="Arial"/>
                <a:cs typeface="Arial"/>
              </a:rPr>
              <a:t> </a:t>
            </a:r>
            <a:r>
              <a:rPr sz="2180" spc="-89" dirty="0">
                <a:latin typeface="Arial"/>
                <a:cs typeface="Arial"/>
              </a:rPr>
              <a:t>observation,</a:t>
            </a:r>
            <a:r>
              <a:rPr sz="2180" spc="20" dirty="0">
                <a:latin typeface="Arial"/>
                <a:cs typeface="Arial"/>
              </a:rPr>
              <a:t> </a:t>
            </a:r>
            <a:r>
              <a:rPr sz="2180" spc="-20" dirty="0">
                <a:latin typeface="Arial"/>
                <a:cs typeface="Arial"/>
              </a:rPr>
              <a:t>collected </a:t>
            </a:r>
            <a:r>
              <a:rPr sz="2180" dirty="0">
                <a:latin typeface="Arial"/>
                <a:cs typeface="Arial"/>
              </a:rPr>
              <a:t>in</a:t>
            </a:r>
            <a:r>
              <a:rPr sz="2180" spc="-50" dirty="0">
                <a:latin typeface="Arial"/>
                <a:cs typeface="Arial"/>
              </a:rPr>
              <a:t> </a:t>
            </a:r>
            <a:r>
              <a:rPr sz="2180" dirty="0">
                <a:latin typeface="Arial"/>
                <a:cs typeface="Arial"/>
              </a:rPr>
              <a:t>a</a:t>
            </a:r>
            <a:r>
              <a:rPr sz="2180" spc="-50" dirty="0">
                <a:latin typeface="Arial"/>
                <a:cs typeface="Arial"/>
              </a:rPr>
              <a:t> </a:t>
            </a:r>
            <a:r>
              <a:rPr sz="2180" spc="-109" dirty="0">
                <a:latin typeface="Arial"/>
                <a:cs typeface="Arial"/>
              </a:rPr>
              <a:t>non-</a:t>
            </a:r>
            <a:r>
              <a:rPr sz="2180" spc="-79" dirty="0">
                <a:latin typeface="Arial"/>
                <a:cs typeface="Arial"/>
              </a:rPr>
              <a:t>systematic</a:t>
            </a:r>
            <a:r>
              <a:rPr sz="2180" spc="-40" dirty="0">
                <a:latin typeface="Arial"/>
                <a:cs typeface="Arial"/>
              </a:rPr>
              <a:t> </a:t>
            </a:r>
            <a:r>
              <a:rPr sz="2180" spc="-109" dirty="0">
                <a:latin typeface="Arial"/>
                <a:cs typeface="Arial"/>
              </a:rPr>
              <a:t>manner</a:t>
            </a:r>
            <a:r>
              <a:rPr sz="2180" spc="-50" dirty="0">
                <a:latin typeface="Arial"/>
                <a:cs typeface="Arial"/>
              </a:rPr>
              <a:t> </a:t>
            </a:r>
            <a:r>
              <a:rPr sz="2180" spc="-79" dirty="0">
                <a:latin typeface="Arial"/>
                <a:cs typeface="Arial"/>
              </a:rPr>
              <a:t>and</a:t>
            </a:r>
            <a:r>
              <a:rPr sz="2180" spc="-40" dirty="0">
                <a:latin typeface="Arial"/>
                <a:cs typeface="Arial"/>
              </a:rPr>
              <a:t> </a:t>
            </a:r>
            <a:r>
              <a:rPr sz="2180" spc="-20" dirty="0">
                <a:latin typeface="Arial"/>
                <a:cs typeface="Arial"/>
              </a:rPr>
              <a:t>often</a:t>
            </a:r>
            <a:r>
              <a:rPr sz="2180" spc="-50" dirty="0">
                <a:latin typeface="Arial"/>
                <a:cs typeface="Arial"/>
              </a:rPr>
              <a:t> involving</a:t>
            </a:r>
            <a:r>
              <a:rPr sz="2180" spc="-40" dirty="0">
                <a:latin typeface="Arial"/>
                <a:cs typeface="Arial"/>
              </a:rPr>
              <a:t> only</a:t>
            </a:r>
            <a:r>
              <a:rPr sz="2180" spc="-50" dirty="0">
                <a:latin typeface="Arial"/>
                <a:cs typeface="Arial"/>
              </a:rPr>
              <a:t> </a:t>
            </a:r>
            <a:r>
              <a:rPr sz="2180" dirty="0">
                <a:latin typeface="Arial"/>
                <a:cs typeface="Arial"/>
              </a:rPr>
              <a:t>a</a:t>
            </a:r>
            <a:r>
              <a:rPr sz="2180" spc="-40" dirty="0">
                <a:latin typeface="Arial"/>
                <a:cs typeface="Arial"/>
              </a:rPr>
              <a:t> few</a:t>
            </a:r>
            <a:r>
              <a:rPr sz="2180" spc="-50" dirty="0">
                <a:latin typeface="Arial"/>
                <a:cs typeface="Arial"/>
              </a:rPr>
              <a:t> </a:t>
            </a:r>
            <a:r>
              <a:rPr sz="2180" spc="-20" dirty="0">
                <a:latin typeface="Arial"/>
                <a:cs typeface="Arial"/>
              </a:rPr>
              <a:t>cases</a:t>
            </a:r>
            <a:endParaRPr sz="2180" dirty="0">
              <a:latin typeface="Arial"/>
              <a:cs typeface="Arial"/>
            </a:endParaRPr>
          </a:p>
          <a:p>
            <a:pPr marL="597730" indent="-270552">
              <a:spcBef>
                <a:spcPts val="495"/>
              </a:spcBef>
              <a:buClr>
                <a:srgbClr val="3333B2"/>
              </a:buClr>
              <a:buSzPct val="60000"/>
              <a:buChar char="►"/>
              <a:tabLst>
                <a:tab pos="597730" algn="l"/>
              </a:tabLst>
            </a:pPr>
            <a:r>
              <a:rPr sz="1982" dirty="0">
                <a:latin typeface="Arial"/>
                <a:cs typeface="Arial"/>
              </a:rPr>
              <a:t>Ex:</a:t>
            </a:r>
            <a:r>
              <a:rPr sz="1982" spc="119" dirty="0">
                <a:latin typeface="Arial"/>
                <a:cs typeface="Arial"/>
              </a:rPr>
              <a:t> </a:t>
            </a:r>
            <a:r>
              <a:rPr sz="1982" spc="-79" dirty="0">
                <a:latin typeface="Arial"/>
                <a:cs typeface="Arial"/>
              </a:rPr>
              <a:t>asking</a:t>
            </a:r>
            <a:r>
              <a:rPr sz="1982" spc="-50" dirty="0">
                <a:latin typeface="Arial"/>
                <a:cs typeface="Arial"/>
              </a:rPr>
              <a:t> </a:t>
            </a:r>
            <a:r>
              <a:rPr sz="1982" dirty="0">
                <a:latin typeface="Arial"/>
                <a:cs typeface="Arial"/>
              </a:rPr>
              <a:t>a</a:t>
            </a:r>
            <a:r>
              <a:rPr sz="1982" spc="-40" dirty="0">
                <a:latin typeface="Arial"/>
                <a:cs typeface="Arial"/>
              </a:rPr>
              <a:t> few</a:t>
            </a:r>
            <a:r>
              <a:rPr sz="1982" spc="-50" dirty="0">
                <a:latin typeface="Arial"/>
                <a:cs typeface="Arial"/>
              </a:rPr>
              <a:t> </a:t>
            </a:r>
            <a:r>
              <a:rPr sz="1982" dirty="0">
                <a:latin typeface="Arial"/>
                <a:cs typeface="Arial"/>
              </a:rPr>
              <a:t>of</a:t>
            </a:r>
            <a:r>
              <a:rPr sz="1982" spc="-40" dirty="0">
                <a:latin typeface="Arial"/>
                <a:cs typeface="Arial"/>
              </a:rPr>
              <a:t> </a:t>
            </a:r>
            <a:r>
              <a:rPr sz="1982" spc="-50" dirty="0">
                <a:latin typeface="Arial"/>
                <a:cs typeface="Arial"/>
              </a:rPr>
              <a:t>your </a:t>
            </a:r>
            <a:r>
              <a:rPr sz="1982" spc="-59" dirty="0">
                <a:latin typeface="Arial"/>
                <a:cs typeface="Arial"/>
              </a:rPr>
              <a:t>friends</a:t>
            </a:r>
            <a:r>
              <a:rPr sz="1982" spc="-50" dirty="0">
                <a:latin typeface="Arial"/>
                <a:cs typeface="Arial"/>
              </a:rPr>
              <a:t> </a:t>
            </a:r>
            <a:r>
              <a:rPr sz="1982" dirty="0">
                <a:latin typeface="Arial"/>
                <a:cs typeface="Arial"/>
              </a:rPr>
              <a:t>for</a:t>
            </a:r>
            <a:r>
              <a:rPr sz="1982" spc="-40" dirty="0">
                <a:latin typeface="Arial"/>
                <a:cs typeface="Arial"/>
              </a:rPr>
              <a:t> </a:t>
            </a:r>
            <a:r>
              <a:rPr sz="1982" dirty="0">
                <a:latin typeface="Arial"/>
                <a:cs typeface="Arial"/>
              </a:rPr>
              <a:t>their</a:t>
            </a:r>
            <a:r>
              <a:rPr sz="1982" spc="-50" dirty="0">
                <a:latin typeface="Arial"/>
                <a:cs typeface="Arial"/>
              </a:rPr>
              <a:t> </a:t>
            </a:r>
            <a:r>
              <a:rPr sz="1982" spc="-20" dirty="0">
                <a:latin typeface="Arial"/>
                <a:cs typeface="Arial"/>
              </a:rPr>
              <a:t>opinions</a:t>
            </a:r>
            <a:endParaRPr sz="1982" dirty="0">
              <a:latin typeface="Arial"/>
              <a:cs typeface="Arial"/>
            </a:endParaRPr>
          </a:p>
          <a:p>
            <a:pPr marL="50335" marR="368705">
              <a:lnSpc>
                <a:spcPts val="2378"/>
              </a:lnSpc>
              <a:spcBef>
                <a:spcPts val="1645"/>
              </a:spcBef>
            </a:pPr>
            <a:r>
              <a:rPr sz="2180" spc="-159" dirty="0">
                <a:solidFill>
                  <a:srgbClr val="00B0F0"/>
                </a:solidFill>
                <a:latin typeface="Arial"/>
                <a:cs typeface="Arial"/>
              </a:rPr>
              <a:t>Convenience</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69" dirty="0">
                <a:latin typeface="Arial"/>
                <a:cs typeface="Arial"/>
              </a:rPr>
              <a:t>individuals</a:t>
            </a:r>
            <a:r>
              <a:rPr sz="2180" spc="20" dirty="0">
                <a:latin typeface="Arial"/>
                <a:cs typeface="Arial"/>
              </a:rPr>
              <a:t> </a:t>
            </a:r>
            <a:r>
              <a:rPr sz="2180" spc="-69" dirty="0">
                <a:latin typeface="Arial"/>
                <a:cs typeface="Arial"/>
              </a:rPr>
              <a:t>who</a:t>
            </a:r>
            <a:r>
              <a:rPr sz="2180" spc="10" dirty="0">
                <a:latin typeface="Arial"/>
                <a:cs typeface="Arial"/>
              </a:rPr>
              <a:t> </a:t>
            </a:r>
            <a:r>
              <a:rPr sz="2180" spc="-139" dirty="0">
                <a:latin typeface="Arial"/>
                <a:cs typeface="Arial"/>
              </a:rPr>
              <a:t>are</a:t>
            </a:r>
            <a:r>
              <a:rPr sz="2180" spc="20" dirty="0">
                <a:latin typeface="Arial"/>
                <a:cs typeface="Arial"/>
              </a:rPr>
              <a:t> </a:t>
            </a:r>
            <a:r>
              <a:rPr sz="2180" spc="-159" dirty="0">
                <a:latin typeface="Arial"/>
                <a:cs typeface="Arial"/>
              </a:rPr>
              <a:t>easier</a:t>
            </a:r>
            <a:r>
              <a:rPr sz="2180" spc="10" dirty="0">
                <a:latin typeface="Arial"/>
                <a:cs typeface="Arial"/>
              </a:rPr>
              <a:t> </a:t>
            </a:r>
            <a:r>
              <a:rPr sz="2180" dirty="0">
                <a:latin typeface="Arial"/>
                <a:cs typeface="Arial"/>
              </a:rPr>
              <a:t>to</a:t>
            </a:r>
            <a:r>
              <a:rPr sz="2180" spc="20" dirty="0">
                <a:latin typeface="Arial"/>
                <a:cs typeface="Arial"/>
              </a:rPr>
              <a:t> </a:t>
            </a:r>
            <a:r>
              <a:rPr sz="2180" spc="-20" dirty="0">
                <a:latin typeface="Arial"/>
                <a:cs typeface="Arial"/>
              </a:rPr>
              <a:t>contact</a:t>
            </a:r>
            <a:r>
              <a:rPr sz="2180" spc="10" dirty="0">
                <a:latin typeface="Arial"/>
                <a:cs typeface="Arial"/>
              </a:rPr>
              <a:t> </a:t>
            </a:r>
            <a:r>
              <a:rPr sz="2180" dirty="0">
                <a:latin typeface="Arial"/>
                <a:cs typeface="Arial"/>
              </a:rPr>
              <a:t>or</a:t>
            </a:r>
            <a:r>
              <a:rPr sz="2180" spc="20" dirty="0">
                <a:latin typeface="Arial"/>
                <a:cs typeface="Arial"/>
              </a:rPr>
              <a:t> </a:t>
            </a:r>
            <a:r>
              <a:rPr sz="2180" spc="-20" dirty="0">
                <a:latin typeface="Arial"/>
                <a:cs typeface="Arial"/>
              </a:rPr>
              <a:t>reach </a:t>
            </a:r>
            <a:r>
              <a:rPr sz="2180" spc="-139" dirty="0">
                <a:latin typeface="Arial"/>
                <a:cs typeface="Arial"/>
              </a:rPr>
              <a:t>are</a:t>
            </a:r>
            <a:r>
              <a:rPr sz="2180" spc="-2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79" dirty="0">
                <a:latin typeface="Arial"/>
                <a:cs typeface="Arial"/>
              </a:rPr>
              <a:t>included</a:t>
            </a:r>
            <a:r>
              <a:rPr sz="2180" spc="-2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20" dirty="0">
                <a:latin typeface="Arial"/>
                <a:cs typeface="Arial"/>
              </a:rPr>
              <a:t> sample</a:t>
            </a:r>
            <a:endParaRPr sz="2180" dirty="0">
              <a:latin typeface="Arial"/>
              <a:cs typeface="Arial"/>
            </a:endParaRPr>
          </a:p>
          <a:p>
            <a:pPr marL="598989" marR="142197" indent="-271810">
              <a:spcBef>
                <a:spcPts val="495"/>
              </a:spcBef>
              <a:buClr>
                <a:srgbClr val="3333B2"/>
              </a:buClr>
              <a:buSzPct val="60000"/>
              <a:buChar char="►"/>
              <a:tabLst>
                <a:tab pos="598989" algn="l"/>
              </a:tabLst>
            </a:pPr>
            <a:r>
              <a:rPr sz="1982" dirty="0">
                <a:latin typeface="Arial"/>
                <a:cs typeface="Arial"/>
              </a:rPr>
              <a:t>Ex:</a:t>
            </a:r>
            <a:r>
              <a:rPr sz="1982" spc="89" dirty="0">
                <a:latin typeface="Arial"/>
                <a:cs typeface="Arial"/>
              </a:rPr>
              <a:t> </a:t>
            </a:r>
            <a:r>
              <a:rPr sz="1982" spc="-59" dirty="0">
                <a:latin typeface="Arial"/>
                <a:cs typeface="Arial"/>
              </a:rPr>
              <a:t>conducting</a:t>
            </a:r>
            <a:r>
              <a:rPr sz="1982" spc="-20" dirty="0">
                <a:latin typeface="Arial"/>
                <a:cs typeface="Arial"/>
              </a:rPr>
              <a:t> </a:t>
            </a:r>
            <a:r>
              <a:rPr sz="1982" dirty="0">
                <a:latin typeface="Arial"/>
                <a:cs typeface="Arial"/>
              </a:rPr>
              <a:t>a</a:t>
            </a:r>
            <a:r>
              <a:rPr sz="1982" spc="-20" dirty="0">
                <a:latin typeface="Arial"/>
                <a:cs typeface="Arial"/>
              </a:rPr>
              <a:t> </a:t>
            </a:r>
            <a:r>
              <a:rPr sz="1982" spc="-119" dirty="0">
                <a:latin typeface="Arial"/>
                <a:cs typeface="Arial"/>
              </a:rPr>
              <a:t>school-</a:t>
            </a:r>
            <a:r>
              <a:rPr sz="1982" spc="-40" dirty="0">
                <a:latin typeface="Arial"/>
                <a:cs typeface="Arial"/>
              </a:rPr>
              <a:t>wide</a:t>
            </a:r>
            <a:r>
              <a:rPr sz="1982" spc="-30" dirty="0">
                <a:latin typeface="Arial"/>
                <a:cs typeface="Arial"/>
              </a:rPr>
              <a:t> </a:t>
            </a:r>
            <a:r>
              <a:rPr sz="1982" spc="-109" dirty="0">
                <a:latin typeface="Arial"/>
                <a:cs typeface="Arial"/>
              </a:rPr>
              <a:t>survey</a:t>
            </a:r>
            <a:r>
              <a:rPr sz="1982" spc="-20" dirty="0">
                <a:latin typeface="Arial"/>
                <a:cs typeface="Arial"/>
              </a:rPr>
              <a:t> by</a:t>
            </a:r>
            <a:r>
              <a:rPr sz="1982" spc="-10" dirty="0">
                <a:latin typeface="Arial"/>
                <a:cs typeface="Arial"/>
              </a:rPr>
              <a:t> </a:t>
            </a:r>
            <a:r>
              <a:rPr sz="1982" spc="-50" dirty="0">
                <a:latin typeface="Arial"/>
                <a:cs typeface="Arial"/>
              </a:rPr>
              <a:t>stopping</a:t>
            </a:r>
            <a:r>
              <a:rPr sz="1982" spc="-20" dirty="0">
                <a:latin typeface="Arial"/>
                <a:cs typeface="Arial"/>
              </a:rPr>
              <a:t> </a:t>
            </a:r>
            <a:r>
              <a:rPr lang="en-US" sz="1982" spc="-69" dirty="0">
                <a:latin typeface="Arial"/>
                <a:cs typeface="Arial"/>
              </a:rPr>
              <a:t>WSU students</a:t>
            </a:r>
            <a:r>
              <a:rPr sz="1982" spc="-30" dirty="0">
                <a:latin typeface="Arial"/>
                <a:cs typeface="Arial"/>
              </a:rPr>
              <a:t> </a:t>
            </a:r>
            <a:r>
              <a:rPr sz="1982" spc="-178" dirty="0">
                <a:latin typeface="Arial"/>
                <a:cs typeface="Arial"/>
              </a:rPr>
              <a:t>as</a:t>
            </a:r>
            <a:r>
              <a:rPr sz="1982" spc="50" dirty="0">
                <a:latin typeface="Arial"/>
                <a:cs typeface="Arial"/>
              </a:rPr>
              <a:t> </a:t>
            </a:r>
            <a:r>
              <a:rPr sz="1982" spc="-20" dirty="0">
                <a:latin typeface="Arial"/>
                <a:cs typeface="Arial"/>
              </a:rPr>
              <a:t>they </a:t>
            </a:r>
            <a:r>
              <a:rPr sz="1982" spc="-40" dirty="0">
                <a:latin typeface="Arial"/>
                <a:cs typeface="Arial"/>
              </a:rPr>
              <a:t>exit </a:t>
            </a:r>
            <a:r>
              <a:rPr lang="en-US" sz="1982" spc="-139" dirty="0">
                <a:latin typeface="Arial"/>
                <a:cs typeface="Arial"/>
              </a:rPr>
              <a:t>the Dining Commons </a:t>
            </a:r>
            <a:endParaRPr sz="1982" dirty="0">
              <a:latin typeface="Arial"/>
              <a:cs typeface="Arial"/>
            </a:endParaRPr>
          </a:p>
          <a:p>
            <a:pPr marL="50335" marR="35235">
              <a:lnSpc>
                <a:spcPts val="2378"/>
              </a:lnSpc>
              <a:spcBef>
                <a:spcPts val="1645"/>
              </a:spcBef>
            </a:pPr>
            <a:r>
              <a:rPr sz="2180" spc="-129" dirty="0">
                <a:solidFill>
                  <a:srgbClr val="00B0F0"/>
                </a:solidFill>
                <a:latin typeface="Arial"/>
                <a:cs typeface="Arial"/>
              </a:rPr>
              <a:t>Random</a:t>
            </a:r>
            <a:r>
              <a:rPr sz="2180" spc="-20" dirty="0">
                <a:solidFill>
                  <a:srgbClr val="00B0F0"/>
                </a:solidFill>
                <a:latin typeface="Arial"/>
                <a:cs typeface="Arial"/>
              </a:rPr>
              <a:t> (probability)</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129" dirty="0">
                <a:latin typeface="Arial"/>
                <a:cs typeface="Arial"/>
              </a:rPr>
              <a:t>every</a:t>
            </a:r>
            <a:r>
              <a:rPr sz="2180" spc="10" dirty="0">
                <a:latin typeface="Arial"/>
                <a:cs typeface="Arial"/>
              </a:rPr>
              <a:t> </a:t>
            </a:r>
            <a:r>
              <a:rPr sz="2180" spc="-59" dirty="0">
                <a:latin typeface="Arial"/>
                <a:cs typeface="Arial"/>
              </a:rPr>
              <a:t>individual</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 </a:t>
            </a:r>
            <a:r>
              <a:rPr sz="2180" spc="-59" dirty="0">
                <a:latin typeface="Arial"/>
                <a:cs typeface="Arial"/>
              </a:rPr>
              <a:t>population</a:t>
            </a:r>
            <a:r>
              <a:rPr sz="2180" spc="10" dirty="0">
                <a:latin typeface="Arial"/>
                <a:cs typeface="Arial"/>
              </a:rPr>
              <a:t> </a:t>
            </a:r>
            <a:r>
              <a:rPr sz="2180" spc="-178" dirty="0">
                <a:latin typeface="Arial"/>
                <a:cs typeface="Arial"/>
              </a:rPr>
              <a:t>has</a:t>
            </a:r>
            <a:r>
              <a:rPr sz="2180" spc="30" dirty="0">
                <a:latin typeface="Arial"/>
                <a:cs typeface="Arial"/>
              </a:rPr>
              <a:t> </a:t>
            </a:r>
            <a:r>
              <a:rPr sz="2180" spc="-99" dirty="0">
                <a:latin typeface="Arial"/>
                <a:cs typeface="Arial"/>
              </a:rPr>
              <a:t>a </a:t>
            </a:r>
            <a:r>
              <a:rPr sz="2180" spc="-69" dirty="0">
                <a:latin typeface="Arial"/>
                <a:cs typeface="Arial"/>
              </a:rPr>
              <a:t>known,</a:t>
            </a:r>
            <a:r>
              <a:rPr sz="2180" spc="-30" dirty="0">
                <a:latin typeface="Arial"/>
                <a:cs typeface="Arial"/>
              </a:rPr>
              <a:t> </a:t>
            </a:r>
            <a:r>
              <a:rPr sz="2180" spc="-129" dirty="0">
                <a:latin typeface="Arial"/>
                <a:cs typeface="Arial"/>
              </a:rPr>
              <a:t>non-</a:t>
            </a:r>
            <a:r>
              <a:rPr sz="2180" spc="-59" dirty="0">
                <a:latin typeface="Arial"/>
                <a:cs typeface="Arial"/>
              </a:rPr>
              <a:t>zero</a:t>
            </a:r>
            <a:r>
              <a:rPr sz="2180" spc="-10" dirty="0">
                <a:latin typeface="Arial"/>
                <a:cs typeface="Arial"/>
              </a:rPr>
              <a:t> </a:t>
            </a:r>
            <a:r>
              <a:rPr sz="2180" spc="-40" dirty="0">
                <a:latin typeface="Arial"/>
                <a:cs typeface="Arial"/>
              </a:rPr>
              <a:t>probability</a:t>
            </a:r>
            <a:r>
              <a:rPr sz="2180" spc="-20" dirty="0">
                <a:latin typeface="Arial"/>
                <a:cs typeface="Arial"/>
              </a:rPr>
              <a:t> </a:t>
            </a:r>
            <a:r>
              <a:rPr sz="2180" dirty="0">
                <a:latin typeface="Arial"/>
                <a:cs typeface="Arial"/>
              </a:rPr>
              <a:t>of</a:t>
            </a:r>
            <a:r>
              <a:rPr sz="2180" spc="-20" dirty="0">
                <a:latin typeface="Arial"/>
                <a:cs typeface="Arial"/>
              </a:rPr>
              <a:t> </a:t>
            </a:r>
            <a:r>
              <a:rPr sz="2180" spc="-69" dirty="0">
                <a:latin typeface="Arial"/>
                <a:cs typeface="Arial"/>
              </a:rPr>
              <a:t>being</a:t>
            </a:r>
            <a:r>
              <a:rPr sz="2180" spc="-20" dirty="0">
                <a:latin typeface="Arial"/>
                <a:cs typeface="Arial"/>
              </a:rPr>
              <a:t> </a:t>
            </a:r>
            <a:r>
              <a:rPr sz="2180" spc="-79" dirty="0">
                <a:latin typeface="Arial"/>
                <a:cs typeface="Arial"/>
              </a:rPr>
              <a:t>included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139" dirty="0">
                <a:latin typeface="Arial"/>
                <a:cs typeface="Arial"/>
              </a:rPr>
              <a:t>sample</a:t>
            </a:r>
            <a:r>
              <a:rPr sz="2180" spc="-10" dirty="0">
                <a:latin typeface="Arial"/>
                <a:cs typeface="Arial"/>
              </a:rPr>
              <a:t> </a:t>
            </a:r>
            <a:r>
              <a:rPr sz="2180" spc="-79" dirty="0">
                <a:latin typeface="Arial"/>
                <a:cs typeface="Arial"/>
              </a:rPr>
              <a:t>and</a:t>
            </a:r>
            <a:r>
              <a:rPr sz="2180" spc="-20" dirty="0">
                <a:latin typeface="Arial"/>
                <a:cs typeface="Arial"/>
              </a:rPr>
              <a:t> </a:t>
            </a:r>
            <a:r>
              <a:rPr sz="2180" spc="-50" dirty="0">
                <a:latin typeface="Arial"/>
                <a:cs typeface="Arial"/>
              </a:rPr>
              <a:t>is </a:t>
            </a:r>
            <a:r>
              <a:rPr sz="2180" spc="-69" dirty="0">
                <a:latin typeface="Arial"/>
                <a:cs typeface="Arial"/>
              </a:rPr>
              <a:t>randomly</a:t>
            </a:r>
            <a:r>
              <a:rPr sz="2180" dirty="0">
                <a:latin typeface="Arial"/>
                <a:cs typeface="Arial"/>
              </a:rPr>
              <a:t> </a:t>
            </a:r>
            <a:r>
              <a:rPr sz="2180" spc="-129" dirty="0">
                <a:latin typeface="Arial"/>
                <a:cs typeface="Arial"/>
              </a:rPr>
              <a:t>selected</a:t>
            </a:r>
            <a:r>
              <a:rPr sz="2180" dirty="0">
                <a:latin typeface="Arial"/>
                <a:cs typeface="Arial"/>
              </a:rPr>
              <a:t> </a:t>
            </a:r>
            <a:r>
              <a:rPr sz="2180" spc="-89" dirty="0">
                <a:latin typeface="Arial"/>
                <a:cs typeface="Arial"/>
              </a:rPr>
              <a:t>according</a:t>
            </a:r>
            <a:r>
              <a:rPr sz="2180" dirty="0">
                <a:latin typeface="Arial"/>
                <a:cs typeface="Arial"/>
              </a:rPr>
              <a:t> to this </a:t>
            </a:r>
            <a:r>
              <a:rPr sz="2180" spc="-20" dirty="0">
                <a:latin typeface="Arial"/>
                <a:cs typeface="Arial"/>
              </a:rPr>
              <a:t>probability</a:t>
            </a:r>
            <a:endParaRPr sz="2180" dirty="0">
              <a:latin typeface="Arial"/>
              <a:cs typeface="Arial"/>
            </a:endParaRPr>
          </a:p>
          <a:p>
            <a:pPr marL="598989" marR="35235" indent="-271810">
              <a:spcBef>
                <a:spcPts val="486"/>
              </a:spcBef>
              <a:buClr>
                <a:srgbClr val="3333B2"/>
              </a:buClr>
              <a:buSzPct val="60000"/>
              <a:buChar char="►"/>
              <a:tabLst>
                <a:tab pos="598989" algn="l"/>
              </a:tabLst>
            </a:pPr>
            <a:r>
              <a:rPr sz="1982" dirty="0">
                <a:latin typeface="Arial"/>
                <a:cs typeface="Arial"/>
              </a:rPr>
              <a:t>Ex:</a:t>
            </a:r>
            <a:r>
              <a:rPr sz="1982" spc="79" dirty="0">
                <a:latin typeface="Arial"/>
                <a:cs typeface="Arial"/>
              </a:rPr>
              <a:t> </a:t>
            </a:r>
            <a:r>
              <a:rPr sz="1982" spc="-59" dirty="0">
                <a:latin typeface="Arial"/>
                <a:cs typeface="Arial"/>
              </a:rPr>
              <a:t>conducting</a:t>
            </a:r>
            <a:r>
              <a:rPr sz="1982" spc="-10" dirty="0">
                <a:latin typeface="Arial"/>
                <a:cs typeface="Arial"/>
              </a:rPr>
              <a:t> </a:t>
            </a:r>
            <a:r>
              <a:rPr sz="1982" dirty="0">
                <a:latin typeface="Arial"/>
                <a:cs typeface="Arial"/>
              </a:rPr>
              <a:t>that</a:t>
            </a:r>
            <a:r>
              <a:rPr sz="1982" spc="-10" dirty="0">
                <a:latin typeface="Arial"/>
                <a:cs typeface="Arial"/>
              </a:rPr>
              <a:t> </a:t>
            </a:r>
            <a:r>
              <a:rPr sz="1982" spc="-178" dirty="0">
                <a:latin typeface="Arial"/>
                <a:cs typeface="Arial"/>
              </a:rPr>
              <a:t>same</a:t>
            </a:r>
            <a:r>
              <a:rPr sz="1982" spc="40" dirty="0">
                <a:latin typeface="Arial"/>
                <a:cs typeface="Arial"/>
              </a:rPr>
              <a:t> </a:t>
            </a:r>
            <a:r>
              <a:rPr sz="1982" spc="-99" dirty="0">
                <a:latin typeface="Arial"/>
                <a:cs typeface="Arial"/>
              </a:rPr>
              <a:t>survey</a:t>
            </a:r>
            <a:r>
              <a:rPr sz="1982" spc="-10" dirty="0">
                <a:latin typeface="Arial"/>
                <a:cs typeface="Arial"/>
              </a:rPr>
              <a:t> </a:t>
            </a:r>
            <a:r>
              <a:rPr sz="1982" spc="-40" dirty="0">
                <a:latin typeface="Arial"/>
                <a:cs typeface="Arial"/>
              </a:rPr>
              <a:t>by</a:t>
            </a:r>
            <a:r>
              <a:rPr sz="1982" spc="-10" dirty="0">
                <a:latin typeface="Arial"/>
                <a:cs typeface="Arial"/>
              </a:rPr>
              <a:t> </a:t>
            </a:r>
            <a:r>
              <a:rPr sz="1982" spc="-59" dirty="0">
                <a:latin typeface="Arial"/>
                <a:cs typeface="Arial"/>
              </a:rPr>
              <a:t>randomly</a:t>
            </a:r>
            <a:r>
              <a:rPr sz="1982" spc="-20" dirty="0">
                <a:latin typeface="Arial"/>
                <a:cs typeface="Arial"/>
              </a:rPr>
              <a:t> </a:t>
            </a:r>
            <a:r>
              <a:rPr sz="1982" spc="-79" dirty="0">
                <a:latin typeface="Arial"/>
                <a:cs typeface="Arial"/>
              </a:rPr>
              <a:t>selecting</a:t>
            </a:r>
            <a:r>
              <a:rPr sz="1982" spc="-10" dirty="0">
                <a:latin typeface="Arial"/>
                <a:cs typeface="Arial"/>
              </a:rPr>
              <a:t> </a:t>
            </a:r>
            <a:r>
              <a:rPr sz="1982" spc="-168" dirty="0">
                <a:latin typeface="Arial"/>
                <a:cs typeface="Arial"/>
              </a:rPr>
              <a:t>names</a:t>
            </a:r>
            <a:r>
              <a:rPr sz="1982" spc="30" dirty="0">
                <a:latin typeface="Arial"/>
                <a:cs typeface="Arial"/>
              </a:rPr>
              <a:t> </a:t>
            </a:r>
            <a:r>
              <a:rPr sz="1982" dirty="0">
                <a:latin typeface="Arial"/>
                <a:cs typeface="Arial"/>
              </a:rPr>
              <a:t>from</a:t>
            </a:r>
            <a:r>
              <a:rPr sz="1982" spc="-10" dirty="0">
                <a:latin typeface="Arial"/>
                <a:cs typeface="Arial"/>
              </a:rPr>
              <a:t> </a:t>
            </a:r>
            <a:r>
              <a:rPr sz="1982" spc="-50" dirty="0">
                <a:latin typeface="Arial"/>
                <a:cs typeface="Arial"/>
              </a:rPr>
              <a:t>the </a:t>
            </a:r>
            <a:r>
              <a:rPr sz="1982" spc="-99" dirty="0">
                <a:latin typeface="Arial"/>
                <a:cs typeface="Arial"/>
              </a:rPr>
              <a:t>school</a:t>
            </a:r>
            <a:r>
              <a:rPr sz="1982" spc="50" dirty="0">
                <a:latin typeface="Arial"/>
                <a:cs typeface="Arial"/>
              </a:rPr>
              <a:t> </a:t>
            </a:r>
            <a:r>
              <a:rPr sz="1982" spc="-20" dirty="0">
                <a:latin typeface="Arial"/>
                <a:cs typeface="Arial"/>
              </a:rPr>
              <a:t>directory</a:t>
            </a:r>
            <a:endParaRPr sz="1982" dirty="0">
              <a:latin typeface="Arial"/>
              <a:cs typeface="Arial"/>
            </a:endParaRPr>
          </a:p>
        </p:txBody>
      </p:sp>
      <p:grpSp>
        <p:nvGrpSpPr>
          <p:cNvPr id="6" name="object 6">
            <a:extLst>
              <a:ext uri="{FF2B5EF4-FFF2-40B4-BE49-F238E27FC236}">
                <a16:creationId xmlns:a16="http://schemas.microsoft.com/office/drawing/2014/main" id="{A2F2F0A9-2CD8-2F89-54BA-43FF0414EEB0}"/>
              </a:ext>
            </a:extLst>
          </p:cNvPr>
          <p:cNvGrpSpPr/>
          <p:nvPr/>
        </p:nvGrpSpPr>
        <p:grpSpPr>
          <a:xfrm>
            <a:off x="3435886" y="5530788"/>
            <a:ext cx="8583196" cy="942503"/>
            <a:chOff x="138547" y="2686128"/>
            <a:chExt cx="4331335" cy="475615"/>
          </a:xfrm>
        </p:grpSpPr>
        <p:sp>
          <p:nvSpPr>
            <p:cNvPr id="7" name="object 7">
              <a:extLst>
                <a:ext uri="{FF2B5EF4-FFF2-40B4-BE49-F238E27FC236}">
                  <a16:creationId xmlns:a16="http://schemas.microsoft.com/office/drawing/2014/main" id="{6A8C78C7-D1CA-9A2E-8D9B-39999EC54392}"/>
                </a:ext>
              </a:extLst>
            </p:cNvPr>
            <p:cNvSpPr/>
            <p:nvPr/>
          </p:nvSpPr>
          <p:spPr>
            <a:xfrm>
              <a:off x="138547" y="2686128"/>
              <a:ext cx="4331335" cy="475615"/>
            </a:xfrm>
            <a:custGeom>
              <a:avLst/>
              <a:gdLst/>
              <a:ahLst/>
              <a:cxnLst/>
              <a:rect l="l" t="t" r="r" b="b"/>
              <a:pathLst>
                <a:path w="4331335" h="475614">
                  <a:moveTo>
                    <a:pt x="4276964" y="0"/>
                  </a:moveTo>
                  <a:lnTo>
                    <a:pt x="54000" y="0"/>
                  </a:lnTo>
                  <a:lnTo>
                    <a:pt x="32980" y="4243"/>
                  </a:lnTo>
                  <a:lnTo>
                    <a:pt x="15816" y="15816"/>
                  </a:lnTo>
                  <a:lnTo>
                    <a:pt x="4243" y="32980"/>
                  </a:lnTo>
                  <a:lnTo>
                    <a:pt x="0" y="54000"/>
                  </a:lnTo>
                  <a:lnTo>
                    <a:pt x="0" y="421231"/>
                  </a:lnTo>
                  <a:lnTo>
                    <a:pt x="4243" y="442250"/>
                  </a:lnTo>
                  <a:lnTo>
                    <a:pt x="15816" y="459415"/>
                  </a:lnTo>
                  <a:lnTo>
                    <a:pt x="32980" y="470987"/>
                  </a:lnTo>
                  <a:lnTo>
                    <a:pt x="54000" y="475231"/>
                  </a:lnTo>
                  <a:lnTo>
                    <a:pt x="4276964" y="475231"/>
                  </a:lnTo>
                  <a:lnTo>
                    <a:pt x="4297984" y="470987"/>
                  </a:lnTo>
                  <a:lnTo>
                    <a:pt x="4315149" y="459415"/>
                  </a:lnTo>
                  <a:lnTo>
                    <a:pt x="4326721" y="442250"/>
                  </a:lnTo>
                  <a:lnTo>
                    <a:pt x="4330965" y="421231"/>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8">
              <a:extLst>
                <a:ext uri="{FF2B5EF4-FFF2-40B4-BE49-F238E27FC236}">
                  <a16:creationId xmlns:a16="http://schemas.microsoft.com/office/drawing/2014/main" id="{A85C46EA-E88B-74BF-2D3A-BD29C9C1B6E5}"/>
                </a:ext>
              </a:extLst>
            </p:cNvPr>
            <p:cNvSpPr/>
            <p:nvPr/>
          </p:nvSpPr>
          <p:spPr>
            <a:xfrm>
              <a:off x="156547" y="2704128"/>
              <a:ext cx="4295140" cy="439420"/>
            </a:xfrm>
            <a:custGeom>
              <a:avLst/>
              <a:gdLst/>
              <a:ahLst/>
              <a:cxnLst/>
              <a:rect l="l" t="t" r="r" b="b"/>
              <a:pathLst>
                <a:path w="4295140" h="439419">
                  <a:moveTo>
                    <a:pt x="4258964" y="0"/>
                  </a:moveTo>
                  <a:lnTo>
                    <a:pt x="36000" y="0"/>
                  </a:lnTo>
                  <a:lnTo>
                    <a:pt x="21987" y="2829"/>
                  </a:lnTo>
                  <a:lnTo>
                    <a:pt x="10544" y="10544"/>
                  </a:lnTo>
                  <a:lnTo>
                    <a:pt x="2829" y="21987"/>
                  </a:lnTo>
                  <a:lnTo>
                    <a:pt x="0" y="36000"/>
                  </a:lnTo>
                  <a:lnTo>
                    <a:pt x="0" y="403231"/>
                  </a:lnTo>
                  <a:lnTo>
                    <a:pt x="2829" y="417244"/>
                  </a:lnTo>
                  <a:lnTo>
                    <a:pt x="10544" y="428687"/>
                  </a:lnTo>
                  <a:lnTo>
                    <a:pt x="21987" y="436402"/>
                  </a:lnTo>
                  <a:lnTo>
                    <a:pt x="36000" y="439231"/>
                  </a:lnTo>
                  <a:lnTo>
                    <a:pt x="4258964" y="439231"/>
                  </a:lnTo>
                  <a:lnTo>
                    <a:pt x="4272977" y="436402"/>
                  </a:lnTo>
                  <a:lnTo>
                    <a:pt x="4284420" y="428687"/>
                  </a:lnTo>
                  <a:lnTo>
                    <a:pt x="4292136" y="417244"/>
                  </a:lnTo>
                  <a:lnTo>
                    <a:pt x="4294965" y="403231"/>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TextBox 9">
            <a:extLst>
              <a:ext uri="{FF2B5EF4-FFF2-40B4-BE49-F238E27FC236}">
                <a16:creationId xmlns:a16="http://schemas.microsoft.com/office/drawing/2014/main" id="{C89F06FA-0433-1DE5-80CC-C7075F5020A9}"/>
              </a:ext>
            </a:extLst>
          </p:cNvPr>
          <p:cNvSpPr txBox="1"/>
          <p:nvPr/>
        </p:nvSpPr>
        <p:spPr>
          <a:xfrm>
            <a:off x="3659243" y="5679738"/>
            <a:ext cx="8136482" cy="705450"/>
          </a:xfrm>
          <a:prstGeom prst="rect">
            <a:avLst/>
          </a:prstGeom>
          <a:noFill/>
        </p:spPr>
        <p:txBody>
          <a:bodyPr wrap="square">
            <a:spAutoFit/>
          </a:bodyPr>
          <a:lstStyle/>
          <a:p>
            <a:pPr marL="50335" marR="453017">
              <a:lnSpc>
                <a:spcPct val="102699"/>
              </a:lnSpc>
            </a:pPr>
            <a:r>
              <a:rPr lang="en-US" sz="2000" spc="-40" dirty="0">
                <a:latin typeface="Arial"/>
                <a:cs typeface="Arial"/>
              </a:rPr>
              <a:t>Which</a:t>
            </a:r>
            <a:r>
              <a:rPr lang="en-US" sz="2000" spc="-20" dirty="0">
                <a:latin typeface="Arial"/>
                <a:cs typeface="Arial"/>
              </a:rPr>
              <a:t> </a:t>
            </a:r>
            <a:r>
              <a:rPr lang="en-US" sz="2000" spc="-109" dirty="0">
                <a:latin typeface="Arial"/>
                <a:cs typeface="Arial"/>
              </a:rPr>
              <a:t>approach</a:t>
            </a:r>
            <a:r>
              <a:rPr lang="en-US" sz="2000" spc="-10" dirty="0">
                <a:latin typeface="Arial"/>
                <a:cs typeface="Arial"/>
              </a:rPr>
              <a:t> </a:t>
            </a:r>
            <a:r>
              <a:rPr lang="en-US" sz="2000" dirty="0">
                <a:latin typeface="Arial"/>
                <a:cs typeface="Arial"/>
              </a:rPr>
              <a:t>will</a:t>
            </a:r>
            <a:r>
              <a:rPr lang="en-US" sz="2000" spc="-20" dirty="0">
                <a:latin typeface="Arial"/>
                <a:cs typeface="Arial"/>
              </a:rPr>
              <a:t> </a:t>
            </a:r>
            <a:r>
              <a:rPr lang="en-US" sz="2000" spc="-99" dirty="0">
                <a:latin typeface="Arial"/>
                <a:cs typeface="Arial"/>
              </a:rPr>
              <a:t>produce</a:t>
            </a:r>
            <a:r>
              <a:rPr lang="en-US" sz="2000" spc="-10" dirty="0">
                <a:latin typeface="Arial"/>
                <a:cs typeface="Arial"/>
              </a:rPr>
              <a:t> </a:t>
            </a:r>
            <a:r>
              <a:rPr lang="en-US" sz="2000" dirty="0">
                <a:latin typeface="Arial"/>
                <a:cs typeface="Arial"/>
              </a:rPr>
              <a:t>the</a:t>
            </a:r>
            <a:r>
              <a:rPr lang="en-US" sz="2000" spc="-20" dirty="0">
                <a:latin typeface="Arial"/>
                <a:cs typeface="Arial"/>
              </a:rPr>
              <a:t> </a:t>
            </a:r>
            <a:r>
              <a:rPr lang="en-US" sz="2000" spc="-50" dirty="0">
                <a:latin typeface="Arial"/>
                <a:cs typeface="Arial"/>
              </a:rPr>
              <a:t>best</a:t>
            </a:r>
            <a:r>
              <a:rPr lang="en-US" sz="2000" spc="-10" dirty="0">
                <a:latin typeface="Arial"/>
                <a:cs typeface="Arial"/>
              </a:rPr>
              <a:t> </a:t>
            </a:r>
            <a:r>
              <a:rPr lang="en-US" sz="2000" spc="-20" dirty="0">
                <a:latin typeface="Arial"/>
                <a:cs typeface="Arial"/>
              </a:rPr>
              <a:t>data </a:t>
            </a:r>
            <a:r>
              <a:rPr lang="en-US" sz="2000" spc="-50" dirty="0">
                <a:latin typeface="Arial"/>
                <a:cs typeface="Arial"/>
              </a:rPr>
              <a:t>and</a:t>
            </a:r>
            <a:r>
              <a:rPr lang="en-US" sz="2000" spc="-10" dirty="0">
                <a:latin typeface="Arial"/>
                <a:cs typeface="Arial"/>
              </a:rPr>
              <a:t> </a:t>
            </a:r>
            <a:r>
              <a:rPr lang="en-US" sz="2000" spc="-20" dirty="0">
                <a:latin typeface="Arial"/>
                <a:cs typeface="Arial"/>
              </a:rPr>
              <a:t>insight</a:t>
            </a:r>
            <a:r>
              <a:rPr lang="en-US" sz="2000" spc="-10" dirty="0">
                <a:latin typeface="Arial"/>
                <a:cs typeface="Arial"/>
              </a:rPr>
              <a:t> </a:t>
            </a:r>
            <a:r>
              <a:rPr lang="en-US" sz="2000" dirty="0">
                <a:latin typeface="Arial"/>
                <a:cs typeface="Arial"/>
              </a:rPr>
              <a:t>into</a:t>
            </a:r>
            <a:r>
              <a:rPr lang="en-US" sz="2000" spc="-10" dirty="0">
                <a:latin typeface="Arial"/>
                <a:cs typeface="Arial"/>
              </a:rPr>
              <a:t> </a:t>
            </a:r>
            <a:r>
              <a:rPr lang="en-US" sz="2000" dirty="0">
                <a:latin typeface="Arial"/>
                <a:cs typeface="Arial"/>
              </a:rPr>
              <a:t>the</a:t>
            </a:r>
            <a:r>
              <a:rPr lang="en-US" sz="2000" spc="-20" dirty="0">
                <a:latin typeface="Arial"/>
                <a:cs typeface="Arial"/>
              </a:rPr>
              <a:t> </a:t>
            </a:r>
            <a:r>
              <a:rPr lang="en-US" sz="2000" spc="-40" dirty="0">
                <a:latin typeface="Arial"/>
                <a:cs typeface="Arial"/>
              </a:rPr>
              <a:t>most </a:t>
            </a:r>
            <a:r>
              <a:rPr lang="en-US" sz="2000" spc="-69" dirty="0">
                <a:latin typeface="Arial"/>
                <a:cs typeface="Arial"/>
              </a:rPr>
              <a:t>popular</a:t>
            </a:r>
            <a:r>
              <a:rPr lang="en-US" sz="2000" dirty="0">
                <a:latin typeface="Arial"/>
                <a:cs typeface="Arial"/>
              </a:rPr>
              <a:t> </a:t>
            </a:r>
            <a:r>
              <a:rPr lang="en-US" sz="2000" spc="-99" dirty="0">
                <a:latin typeface="Arial"/>
                <a:cs typeface="Arial"/>
              </a:rPr>
              <a:t>majors</a:t>
            </a:r>
            <a:r>
              <a:rPr lang="en-US" sz="2000" spc="10" dirty="0">
                <a:latin typeface="Arial"/>
                <a:cs typeface="Arial"/>
              </a:rPr>
              <a:t> </a:t>
            </a:r>
            <a:r>
              <a:rPr lang="en-US" sz="2000" dirty="0">
                <a:latin typeface="Arial"/>
                <a:cs typeface="Arial"/>
              </a:rPr>
              <a:t>at</a:t>
            </a:r>
            <a:r>
              <a:rPr lang="en-US" sz="2000" spc="10" dirty="0">
                <a:latin typeface="Arial"/>
                <a:cs typeface="Arial"/>
              </a:rPr>
              <a:t> </a:t>
            </a:r>
            <a:r>
              <a:rPr lang="en-US" sz="2000" spc="-40" dirty="0">
                <a:latin typeface="Arial"/>
                <a:cs typeface="Arial"/>
              </a:rPr>
              <a:t>WSU?</a:t>
            </a:r>
            <a:r>
              <a:rPr lang="en-US" sz="2000" spc="208" dirty="0">
                <a:latin typeface="Arial"/>
                <a:cs typeface="Arial"/>
              </a:rPr>
              <a:t> </a:t>
            </a:r>
            <a:r>
              <a:rPr lang="en-US" sz="2000" spc="-40" dirty="0">
                <a:latin typeface="Arial"/>
                <a:cs typeface="Arial"/>
              </a:rPr>
              <a:t>Why?</a:t>
            </a:r>
            <a:endParaRPr lang="en-US" sz="2000" dirty="0">
              <a:latin typeface="Arial"/>
              <a:cs typeface="Arial"/>
            </a:endParaRPr>
          </a:p>
        </p:txBody>
      </p:sp>
    </p:spTree>
    <p:extLst>
      <p:ext uri="{BB962C8B-B14F-4D97-AF65-F5344CB8AC3E}">
        <p14:creationId xmlns:p14="http://schemas.microsoft.com/office/powerpoint/2010/main" val="985597159"/>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Simple Random Sampling</a:t>
            </a:r>
          </a:p>
        </p:txBody>
      </p:sp>
      <p:sp>
        <p:nvSpPr>
          <p:cNvPr id="2" name="object 4">
            <a:extLst>
              <a:ext uri="{FF2B5EF4-FFF2-40B4-BE49-F238E27FC236}">
                <a16:creationId xmlns:a16="http://schemas.microsoft.com/office/drawing/2014/main" id="{4D313046-3DE5-D5E3-BEE3-ACD1801AE0AF}"/>
              </a:ext>
            </a:extLst>
          </p:cNvPr>
          <p:cNvSpPr txBox="1"/>
          <p:nvPr/>
        </p:nvSpPr>
        <p:spPr>
          <a:xfrm>
            <a:off x="3548408" y="792252"/>
            <a:ext cx="8042106" cy="1466332"/>
          </a:xfrm>
          <a:prstGeom prst="rect">
            <a:avLst/>
          </a:prstGeom>
        </p:spPr>
        <p:txBody>
          <a:bodyPr vert="horz" wrap="square" lIns="0" tIns="99410" rIns="0" bIns="0" rtlCol="0">
            <a:spAutoFit/>
          </a:bodyPr>
          <a:lstStyle/>
          <a:p>
            <a:pPr marL="50335">
              <a:spcBef>
                <a:spcPts val="783"/>
              </a:spcBef>
            </a:pPr>
            <a:r>
              <a:rPr sz="2180" spc="-99" dirty="0">
                <a:latin typeface="Arial"/>
                <a:cs typeface="Arial"/>
              </a:rPr>
              <a:t>Analogous</a:t>
            </a:r>
            <a:r>
              <a:rPr sz="2180" dirty="0">
                <a:latin typeface="Arial"/>
                <a:cs typeface="Arial"/>
              </a:rPr>
              <a:t> to</a:t>
            </a:r>
            <a:r>
              <a:rPr sz="2180" spc="10" dirty="0">
                <a:latin typeface="Arial"/>
                <a:cs typeface="Arial"/>
              </a:rPr>
              <a:t> </a:t>
            </a:r>
            <a:r>
              <a:rPr sz="2180" spc="-79" dirty="0">
                <a:latin typeface="Arial"/>
                <a:cs typeface="Arial"/>
              </a:rPr>
              <a:t>using</a:t>
            </a:r>
            <a:r>
              <a:rPr sz="2180" dirty="0">
                <a:latin typeface="Arial"/>
                <a:cs typeface="Arial"/>
              </a:rPr>
              <a:t> a</a:t>
            </a:r>
            <a:r>
              <a:rPr sz="2180" spc="10" dirty="0">
                <a:latin typeface="Arial"/>
                <a:cs typeface="Arial"/>
              </a:rPr>
              <a:t> </a:t>
            </a:r>
            <a:r>
              <a:rPr sz="2180" spc="-40" dirty="0">
                <a:latin typeface="Arial"/>
                <a:cs typeface="Arial"/>
              </a:rPr>
              <a:t>raffle</a:t>
            </a:r>
            <a:r>
              <a:rPr sz="2180" spc="10" dirty="0">
                <a:latin typeface="Arial"/>
                <a:cs typeface="Arial"/>
              </a:rPr>
              <a:t> </a:t>
            </a:r>
            <a:r>
              <a:rPr sz="2180" dirty="0">
                <a:latin typeface="Arial"/>
                <a:cs typeface="Arial"/>
              </a:rPr>
              <a:t>to </a:t>
            </a:r>
            <a:r>
              <a:rPr sz="2180" spc="-99" dirty="0">
                <a:latin typeface="Arial"/>
                <a:cs typeface="Arial"/>
              </a:rPr>
              <a:t>select</a:t>
            </a:r>
            <a:r>
              <a:rPr sz="2180" spc="10" dirty="0">
                <a:latin typeface="Arial"/>
                <a:cs typeface="Arial"/>
              </a:rPr>
              <a:t> </a:t>
            </a:r>
            <a:r>
              <a:rPr sz="2180" spc="-20" dirty="0">
                <a:latin typeface="Arial"/>
                <a:cs typeface="Arial"/>
              </a:rPr>
              <a:t>observations</a:t>
            </a:r>
            <a:endParaRPr sz="2180">
              <a:latin typeface="Arial"/>
              <a:cs typeface="Arial"/>
            </a:endParaRPr>
          </a:p>
          <a:p>
            <a:pPr marL="598989" marR="35235" indent="-271810">
              <a:spcBef>
                <a:spcPts val="545"/>
              </a:spcBef>
              <a:buClr>
                <a:srgbClr val="3333B2"/>
              </a:buClr>
              <a:buSzPct val="60000"/>
              <a:buChar char="►"/>
              <a:tabLst>
                <a:tab pos="598989" algn="l"/>
              </a:tabLst>
            </a:pPr>
            <a:r>
              <a:rPr sz="1982" dirty="0">
                <a:latin typeface="Arial"/>
                <a:cs typeface="Arial"/>
              </a:rPr>
              <a:t>All</a:t>
            </a:r>
            <a:r>
              <a:rPr sz="1982" spc="-10" dirty="0">
                <a:latin typeface="Arial"/>
                <a:cs typeface="Arial"/>
              </a:rPr>
              <a:t> </a:t>
            </a:r>
            <a:r>
              <a:rPr sz="1982" spc="-119" dirty="0">
                <a:latin typeface="Arial"/>
                <a:cs typeface="Arial"/>
              </a:rPr>
              <a:t>members</a:t>
            </a:r>
            <a:r>
              <a:rPr sz="1982" spc="-10" dirty="0">
                <a:latin typeface="Arial"/>
                <a:cs typeface="Arial"/>
              </a:rPr>
              <a:t> </a:t>
            </a:r>
            <a:r>
              <a:rPr sz="1982" dirty="0">
                <a:latin typeface="Arial"/>
                <a:cs typeface="Arial"/>
              </a:rPr>
              <a:t>in</a:t>
            </a:r>
            <a:r>
              <a:rPr sz="1982" spc="-10" dirty="0">
                <a:latin typeface="Arial"/>
                <a:cs typeface="Arial"/>
              </a:rPr>
              <a:t> </a:t>
            </a:r>
            <a:r>
              <a:rPr sz="1982" dirty="0">
                <a:latin typeface="Arial"/>
                <a:cs typeface="Arial"/>
              </a:rPr>
              <a:t>the</a:t>
            </a:r>
            <a:r>
              <a:rPr sz="1982" spc="10" dirty="0">
                <a:latin typeface="Arial"/>
                <a:cs typeface="Arial"/>
              </a:rPr>
              <a:t> </a:t>
            </a:r>
            <a:r>
              <a:rPr sz="1982" spc="-40" dirty="0">
                <a:latin typeface="Arial"/>
                <a:cs typeface="Arial"/>
              </a:rPr>
              <a:t>population</a:t>
            </a:r>
            <a:r>
              <a:rPr sz="1982" spc="-10" dirty="0">
                <a:latin typeface="Arial"/>
                <a:cs typeface="Arial"/>
              </a:rPr>
              <a:t> </a:t>
            </a:r>
            <a:r>
              <a:rPr sz="1982" spc="-119" dirty="0">
                <a:latin typeface="Arial"/>
                <a:cs typeface="Arial"/>
              </a:rPr>
              <a:t>have</a:t>
            </a:r>
            <a:r>
              <a:rPr sz="1982" spc="-10" dirty="0">
                <a:latin typeface="Arial"/>
                <a:cs typeface="Arial"/>
              </a:rPr>
              <a:t> </a:t>
            </a:r>
            <a:r>
              <a:rPr sz="1982" spc="-20" dirty="0">
                <a:latin typeface="Arial"/>
                <a:cs typeface="Arial"/>
              </a:rPr>
              <a:t>an</a:t>
            </a:r>
            <a:r>
              <a:rPr sz="1982" spc="-10" dirty="0">
                <a:latin typeface="Arial"/>
                <a:cs typeface="Arial"/>
              </a:rPr>
              <a:t> </a:t>
            </a:r>
            <a:r>
              <a:rPr sz="1982" spc="-99" dirty="0">
                <a:solidFill>
                  <a:srgbClr val="00B0F0"/>
                </a:solidFill>
                <a:latin typeface="Arial"/>
                <a:cs typeface="Arial"/>
              </a:rPr>
              <a:t>equal</a:t>
            </a:r>
            <a:r>
              <a:rPr sz="1982" dirty="0">
                <a:solidFill>
                  <a:srgbClr val="00B0F0"/>
                </a:solidFill>
                <a:latin typeface="Arial"/>
                <a:cs typeface="Arial"/>
              </a:rPr>
              <a:t> </a:t>
            </a:r>
            <a:r>
              <a:rPr sz="1982" spc="-119" dirty="0">
                <a:solidFill>
                  <a:srgbClr val="00B0F0"/>
                </a:solidFill>
                <a:latin typeface="Arial"/>
                <a:cs typeface="Arial"/>
              </a:rPr>
              <a:t>chance</a:t>
            </a:r>
            <a:r>
              <a:rPr sz="1982" spc="-10" dirty="0">
                <a:solidFill>
                  <a:srgbClr val="00B0F0"/>
                </a:solidFill>
                <a:latin typeface="Arial"/>
                <a:cs typeface="Arial"/>
              </a:rPr>
              <a:t> </a:t>
            </a:r>
            <a:r>
              <a:rPr sz="1982" dirty="0">
                <a:solidFill>
                  <a:srgbClr val="00B0F0"/>
                </a:solidFill>
                <a:latin typeface="Arial"/>
                <a:cs typeface="Arial"/>
              </a:rPr>
              <a:t>of</a:t>
            </a:r>
            <a:r>
              <a:rPr sz="1982" spc="-10" dirty="0">
                <a:solidFill>
                  <a:srgbClr val="00B0F0"/>
                </a:solidFill>
                <a:latin typeface="Arial"/>
                <a:cs typeface="Arial"/>
              </a:rPr>
              <a:t> </a:t>
            </a:r>
            <a:r>
              <a:rPr sz="1982" spc="-59" dirty="0">
                <a:solidFill>
                  <a:srgbClr val="00B0F0"/>
                </a:solidFill>
                <a:latin typeface="Arial"/>
                <a:cs typeface="Arial"/>
              </a:rPr>
              <a:t>being</a:t>
            </a:r>
            <a:r>
              <a:rPr sz="1982" dirty="0">
                <a:solidFill>
                  <a:srgbClr val="00B0F0"/>
                </a:solidFill>
                <a:latin typeface="Arial"/>
                <a:cs typeface="Arial"/>
              </a:rPr>
              <a:t> </a:t>
            </a:r>
            <a:r>
              <a:rPr sz="1982" spc="-20" dirty="0">
                <a:solidFill>
                  <a:srgbClr val="00B0F0"/>
                </a:solidFill>
                <a:latin typeface="Arial"/>
                <a:cs typeface="Arial"/>
              </a:rPr>
              <a:t>included </a:t>
            </a:r>
            <a:r>
              <a:rPr sz="1982" dirty="0">
                <a:solidFill>
                  <a:srgbClr val="00B0F0"/>
                </a:solidFill>
                <a:latin typeface="Arial"/>
                <a:cs typeface="Arial"/>
              </a:rPr>
              <a:t>in</a:t>
            </a:r>
            <a:r>
              <a:rPr sz="1982" spc="-50" dirty="0">
                <a:solidFill>
                  <a:srgbClr val="00B0F0"/>
                </a:solidFill>
                <a:latin typeface="Arial"/>
                <a:cs typeface="Arial"/>
              </a:rPr>
              <a:t> </a:t>
            </a:r>
            <a:r>
              <a:rPr sz="1982" dirty="0">
                <a:solidFill>
                  <a:srgbClr val="00B0F0"/>
                </a:solidFill>
                <a:latin typeface="Arial"/>
                <a:cs typeface="Arial"/>
              </a:rPr>
              <a:t>the</a:t>
            </a:r>
            <a:r>
              <a:rPr sz="1982" spc="-30" dirty="0">
                <a:solidFill>
                  <a:srgbClr val="00B0F0"/>
                </a:solidFill>
                <a:latin typeface="Arial"/>
                <a:cs typeface="Arial"/>
              </a:rPr>
              <a:t> </a:t>
            </a:r>
            <a:r>
              <a:rPr sz="1982" dirty="0">
                <a:solidFill>
                  <a:srgbClr val="00B0F0"/>
                </a:solidFill>
                <a:latin typeface="Arial"/>
                <a:cs typeface="Arial"/>
              </a:rPr>
              <a:t>final</a:t>
            </a:r>
            <a:r>
              <a:rPr sz="1982" spc="-40" dirty="0">
                <a:solidFill>
                  <a:srgbClr val="00B0F0"/>
                </a:solidFill>
                <a:latin typeface="Arial"/>
                <a:cs typeface="Arial"/>
              </a:rPr>
              <a:t> </a:t>
            </a:r>
            <a:r>
              <a:rPr sz="1982" spc="-20" dirty="0">
                <a:solidFill>
                  <a:srgbClr val="00B0F0"/>
                </a:solidFill>
                <a:latin typeface="Arial"/>
                <a:cs typeface="Arial"/>
              </a:rPr>
              <a:t>sample</a:t>
            </a:r>
            <a:endParaRPr sz="1982">
              <a:latin typeface="Arial"/>
              <a:cs typeface="Arial"/>
            </a:endParaRPr>
          </a:p>
          <a:p>
            <a:pPr marL="597730" indent="-270552">
              <a:spcBef>
                <a:spcPts val="377"/>
              </a:spcBef>
              <a:buClr>
                <a:srgbClr val="3333B2"/>
              </a:buClr>
              <a:buSzPct val="60000"/>
              <a:buChar char="►"/>
              <a:tabLst>
                <a:tab pos="597730" algn="l"/>
              </a:tabLst>
            </a:pPr>
            <a:r>
              <a:rPr sz="1982" dirty="0">
                <a:latin typeface="Arial"/>
                <a:cs typeface="Arial"/>
              </a:rPr>
              <a:t>No</a:t>
            </a:r>
            <a:r>
              <a:rPr sz="1982" spc="-10" dirty="0">
                <a:latin typeface="Arial"/>
                <a:cs typeface="Arial"/>
              </a:rPr>
              <a:t> </a:t>
            </a:r>
            <a:r>
              <a:rPr sz="1982" spc="-50" dirty="0">
                <a:latin typeface="Arial"/>
                <a:cs typeface="Arial"/>
              </a:rPr>
              <a:t>implied</a:t>
            </a:r>
            <a:r>
              <a:rPr sz="1982" spc="-10" dirty="0">
                <a:latin typeface="Arial"/>
                <a:cs typeface="Arial"/>
              </a:rPr>
              <a:t> </a:t>
            </a:r>
            <a:r>
              <a:rPr sz="1982" spc="-79" dirty="0">
                <a:latin typeface="Arial"/>
                <a:cs typeface="Arial"/>
              </a:rPr>
              <a:t>connection</a:t>
            </a:r>
            <a:r>
              <a:rPr sz="1982" spc="-10" dirty="0">
                <a:latin typeface="Arial"/>
                <a:cs typeface="Arial"/>
              </a:rPr>
              <a:t> </a:t>
            </a:r>
            <a:r>
              <a:rPr sz="1982" spc="-129" dirty="0">
                <a:latin typeface="Arial"/>
                <a:cs typeface="Arial"/>
              </a:rPr>
              <a:t>between</a:t>
            </a:r>
            <a:r>
              <a:rPr sz="1982" spc="-10" dirty="0">
                <a:latin typeface="Arial"/>
                <a:cs typeface="Arial"/>
              </a:rPr>
              <a:t> </a:t>
            </a:r>
            <a:r>
              <a:rPr sz="1982" dirty="0">
                <a:latin typeface="Arial"/>
                <a:cs typeface="Arial"/>
              </a:rPr>
              <a:t>the</a:t>
            </a:r>
            <a:r>
              <a:rPr sz="1982" spc="-10" dirty="0">
                <a:latin typeface="Arial"/>
                <a:cs typeface="Arial"/>
              </a:rPr>
              <a:t> </a:t>
            </a:r>
            <a:r>
              <a:rPr sz="1982" spc="-89" dirty="0">
                <a:latin typeface="Arial"/>
                <a:cs typeface="Arial"/>
              </a:rPr>
              <a:t>observations</a:t>
            </a:r>
            <a:r>
              <a:rPr sz="1982" spc="-10" dirty="0">
                <a:latin typeface="Arial"/>
                <a:cs typeface="Arial"/>
              </a:rPr>
              <a:t> </a:t>
            </a:r>
            <a:r>
              <a:rPr sz="1982" dirty="0">
                <a:latin typeface="Arial"/>
                <a:cs typeface="Arial"/>
              </a:rPr>
              <a:t>in</a:t>
            </a:r>
            <a:r>
              <a:rPr sz="1982" spc="-10" dirty="0">
                <a:latin typeface="Arial"/>
                <a:cs typeface="Arial"/>
              </a:rPr>
              <a:t> </a:t>
            </a:r>
            <a:r>
              <a:rPr sz="1982" dirty="0">
                <a:latin typeface="Arial"/>
                <a:cs typeface="Arial"/>
              </a:rPr>
              <a:t>our</a:t>
            </a:r>
            <a:r>
              <a:rPr sz="1982" spc="-10" dirty="0">
                <a:latin typeface="Arial"/>
                <a:cs typeface="Arial"/>
              </a:rPr>
              <a:t> </a:t>
            </a:r>
            <a:r>
              <a:rPr sz="1982" spc="-20" dirty="0">
                <a:latin typeface="Arial"/>
                <a:cs typeface="Arial"/>
              </a:rPr>
              <a:t>sample</a:t>
            </a:r>
            <a:endParaRPr sz="1982">
              <a:latin typeface="Arial"/>
              <a:cs typeface="Arial"/>
            </a:endParaRPr>
          </a:p>
        </p:txBody>
      </p:sp>
      <p:pic>
        <p:nvPicPr>
          <p:cNvPr id="4" name="object 5">
            <a:extLst>
              <a:ext uri="{FF2B5EF4-FFF2-40B4-BE49-F238E27FC236}">
                <a16:creationId xmlns:a16="http://schemas.microsoft.com/office/drawing/2014/main" id="{164AA40E-D93B-70F0-9ADE-9ACD67DF1E2D}"/>
              </a:ext>
            </a:extLst>
          </p:cNvPr>
          <p:cNvPicPr/>
          <p:nvPr/>
        </p:nvPicPr>
        <p:blipFill>
          <a:blip r:embed="rId2" cstate="print"/>
          <a:stretch>
            <a:fillRect/>
          </a:stretch>
        </p:blipFill>
        <p:spPr>
          <a:xfrm>
            <a:off x="4156755" y="2893157"/>
            <a:ext cx="5572760" cy="3115366"/>
          </a:xfrm>
          <a:prstGeom prst="rect">
            <a:avLst/>
          </a:prstGeom>
        </p:spPr>
      </p:pic>
    </p:spTree>
    <p:extLst>
      <p:ext uri="{BB962C8B-B14F-4D97-AF65-F5344CB8AC3E}">
        <p14:creationId xmlns:p14="http://schemas.microsoft.com/office/powerpoint/2010/main" val="4291559828"/>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Wrap up Data </a:t>
            </a:r>
          </a:p>
          <a:p>
            <a:r>
              <a:rPr lang="en-US" dirty="0"/>
              <a:t>Sampling </a:t>
            </a:r>
          </a:p>
          <a:p>
            <a:pPr lvl="1"/>
            <a:r>
              <a:rPr lang="en-US" dirty="0"/>
              <a:t>Why </a:t>
            </a:r>
          </a:p>
          <a:p>
            <a:pPr lvl="1"/>
            <a:r>
              <a:rPr lang="en-US" dirty="0"/>
              <a:t>Techniques</a:t>
            </a:r>
          </a:p>
          <a:p>
            <a:r>
              <a:rPr lang="en-US" dirty="0"/>
              <a:t>Randomized Experiments</a:t>
            </a:r>
          </a:p>
          <a:p>
            <a:pPr lvl="1"/>
            <a:r>
              <a:rPr lang="en-US" dirty="0"/>
              <a:t>Causality </a:t>
            </a:r>
          </a:p>
          <a:p>
            <a:pPr lvl="1"/>
            <a:r>
              <a:rPr lang="en-US" dirty="0"/>
              <a:t>Confounding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Stratified Random Sampling</a:t>
            </a:r>
          </a:p>
        </p:txBody>
      </p:sp>
      <p:sp>
        <p:nvSpPr>
          <p:cNvPr id="3" name="object 4">
            <a:extLst>
              <a:ext uri="{FF2B5EF4-FFF2-40B4-BE49-F238E27FC236}">
                <a16:creationId xmlns:a16="http://schemas.microsoft.com/office/drawing/2014/main" id="{A28CC1AD-D79E-5756-C412-DB28C7C1AF60}"/>
              </a:ext>
            </a:extLst>
          </p:cNvPr>
          <p:cNvSpPr txBox="1"/>
          <p:nvPr/>
        </p:nvSpPr>
        <p:spPr>
          <a:xfrm>
            <a:off x="3642848" y="954606"/>
            <a:ext cx="5014519" cy="358348"/>
          </a:xfrm>
          <a:prstGeom prst="rect">
            <a:avLst/>
          </a:prstGeom>
        </p:spPr>
        <p:txBody>
          <a:bodyPr vert="horz" wrap="square" lIns="0" tIns="22650" rIns="0" bIns="0" rtlCol="0">
            <a:spAutoFit/>
          </a:bodyPr>
          <a:lstStyle/>
          <a:p>
            <a:pPr marL="25168">
              <a:spcBef>
                <a:spcPts val="178"/>
              </a:spcBef>
            </a:pPr>
            <a:r>
              <a:rPr sz="2180" spc="-109" dirty="0">
                <a:latin typeface="Arial"/>
                <a:cs typeface="Arial"/>
              </a:rPr>
              <a:t>Divide-</a:t>
            </a:r>
            <a:r>
              <a:rPr sz="2180" spc="-119" dirty="0">
                <a:latin typeface="Arial"/>
                <a:cs typeface="Arial"/>
              </a:rPr>
              <a:t>and-</a:t>
            </a:r>
            <a:r>
              <a:rPr sz="2180" spc="-89" dirty="0">
                <a:latin typeface="Arial"/>
                <a:cs typeface="Arial"/>
              </a:rPr>
              <a:t>conquer</a:t>
            </a:r>
            <a:r>
              <a:rPr sz="2180" spc="-10" dirty="0">
                <a:latin typeface="Arial"/>
                <a:cs typeface="Arial"/>
              </a:rPr>
              <a:t> </a:t>
            </a:r>
            <a:r>
              <a:rPr sz="2180" spc="-89" dirty="0">
                <a:latin typeface="Arial"/>
                <a:cs typeface="Arial"/>
              </a:rPr>
              <a:t>sampling</a:t>
            </a:r>
            <a:r>
              <a:rPr sz="2180" dirty="0">
                <a:latin typeface="Arial"/>
                <a:cs typeface="Arial"/>
              </a:rPr>
              <a:t> </a:t>
            </a:r>
            <a:r>
              <a:rPr sz="2180" spc="-59" dirty="0">
                <a:latin typeface="Arial"/>
                <a:cs typeface="Arial"/>
              </a:rPr>
              <a:t>strategy</a:t>
            </a:r>
            <a:r>
              <a:rPr sz="2180" spc="-10" dirty="0">
                <a:latin typeface="Arial"/>
                <a:cs typeface="Arial"/>
              </a:rPr>
              <a:t> </a:t>
            </a:r>
            <a:r>
              <a:rPr sz="2180" spc="-20" dirty="0">
                <a:latin typeface="Arial"/>
                <a:cs typeface="Arial"/>
              </a:rPr>
              <a:t>that:</a:t>
            </a:r>
            <a:endParaRPr sz="2180">
              <a:latin typeface="Arial"/>
              <a:cs typeface="Arial"/>
            </a:endParaRPr>
          </a:p>
        </p:txBody>
      </p:sp>
      <p:sp>
        <p:nvSpPr>
          <p:cNvPr id="5" name="object 7">
            <a:extLst>
              <a:ext uri="{FF2B5EF4-FFF2-40B4-BE49-F238E27FC236}">
                <a16:creationId xmlns:a16="http://schemas.microsoft.com/office/drawing/2014/main" id="{41C0364F-F974-0B94-04DE-363D56181294}"/>
              </a:ext>
            </a:extLst>
          </p:cNvPr>
          <p:cNvSpPr txBox="1"/>
          <p:nvPr/>
        </p:nvSpPr>
        <p:spPr>
          <a:xfrm>
            <a:off x="4191968" y="1392146"/>
            <a:ext cx="7144902" cy="990497"/>
          </a:xfrm>
          <a:prstGeom prst="rect">
            <a:avLst/>
          </a:prstGeom>
        </p:spPr>
        <p:txBody>
          <a:bodyPr vert="horz" wrap="square" lIns="0" tIns="23909" rIns="0" bIns="0" rtlCol="0">
            <a:spAutoFit/>
          </a:bodyPr>
          <a:lstStyle/>
          <a:p>
            <a:pPr marL="25168" marR="10067">
              <a:spcBef>
                <a:spcPts val="188"/>
              </a:spcBef>
            </a:pPr>
            <a:r>
              <a:rPr sz="1982" spc="-69" dirty="0">
                <a:latin typeface="Arial"/>
                <a:cs typeface="Arial"/>
              </a:rPr>
              <a:t>Divides</a:t>
            </a:r>
            <a:r>
              <a:rPr sz="1982" spc="59" dirty="0">
                <a:latin typeface="Arial"/>
                <a:cs typeface="Arial"/>
              </a:rPr>
              <a:t> </a:t>
            </a:r>
            <a:r>
              <a:rPr sz="1982" dirty="0">
                <a:latin typeface="Arial"/>
                <a:cs typeface="Arial"/>
              </a:rPr>
              <a:t>the</a:t>
            </a:r>
            <a:r>
              <a:rPr sz="1982" spc="59" dirty="0">
                <a:latin typeface="Arial"/>
                <a:cs typeface="Arial"/>
              </a:rPr>
              <a:t> </a:t>
            </a:r>
            <a:r>
              <a:rPr sz="1982" spc="-40" dirty="0">
                <a:latin typeface="Arial"/>
                <a:cs typeface="Arial"/>
              </a:rPr>
              <a:t>population</a:t>
            </a:r>
            <a:r>
              <a:rPr sz="1982" spc="59" dirty="0">
                <a:latin typeface="Arial"/>
                <a:cs typeface="Arial"/>
              </a:rPr>
              <a:t> </a:t>
            </a:r>
            <a:r>
              <a:rPr sz="1982" dirty="0">
                <a:latin typeface="Arial"/>
                <a:cs typeface="Arial"/>
              </a:rPr>
              <a:t>into</a:t>
            </a:r>
            <a:r>
              <a:rPr sz="1982" spc="59" dirty="0">
                <a:latin typeface="Arial"/>
                <a:cs typeface="Arial"/>
              </a:rPr>
              <a:t> </a:t>
            </a:r>
            <a:r>
              <a:rPr sz="1982" dirty="0">
                <a:latin typeface="Arial"/>
                <a:cs typeface="Arial"/>
              </a:rPr>
              <a:t>“strata”</a:t>
            </a:r>
            <a:r>
              <a:rPr sz="1982" spc="59" dirty="0">
                <a:latin typeface="Arial"/>
                <a:cs typeface="Arial"/>
              </a:rPr>
              <a:t> </a:t>
            </a:r>
            <a:r>
              <a:rPr sz="1982" dirty="0">
                <a:latin typeface="Arial"/>
                <a:cs typeface="Arial"/>
              </a:rPr>
              <a:t>that</a:t>
            </a:r>
            <a:r>
              <a:rPr sz="1982" spc="59" dirty="0">
                <a:latin typeface="Arial"/>
                <a:cs typeface="Arial"/>
              </a:rPr>
              <a:t> </a:t>
            </a:r>
            <a:r>
              <a:rPr sz="1982" spc="-59" dirty="0">
                <a:solidFill>
                  <a:srgbClr val="00B0F0"/>
                </a:solidFill>
                <a:latin typeface="Arial"/>
                <a:cs typeface="Arial"/>
              </a:rPr>
              <a:t>group</a:t>
            </a:r>
            <a:r>
              <a:rPr sz="1982" spc="69" dirty="0">
                <a:solidFill>
                  <a:srgbClr val="00B0F0"/>
                </a:solidFill>
                <a:latin typeface="Arial"/>
                <a:cs typeface="Arial"/>
              </a:rPr>
              <a:t> </a:t>
            </a:r>
            <a:r>
              <a:rPr sz="1982" spc="-50" dirty="0">
                <a:solidFill>
                  <a:srgbClr val="00B0F0"/>
                </a:solidFill>
                <a:latin typeface="Arial"/>
                <a:cs typeface="Arial"/>
              </a:rPr>
              <a:t>similar</a:t>
            </a:r>
            <a:r>
              <a:rPr sz="1982" spc="59" dirty="0">
                <a:solidFill>
                  <a:srgbClr val="00B0F0"/>
                </a:solidFill>
                <a:latin typeface="Arial"/>
                <a:cs typeface="Arial"/>
              </a:rPr>
              <a:t> </a:t>
            </a:r>
            <a:r>
              <a:rPr sz="1982" spc="-79" dirty="0">
                <a:solidFill>
                  <a:srgbClr val="00B0F0"/>
                </a:solidFill>
                <a:latin typeface="Arial"/>
                <a:cs typeface="Arial"/>
              </a:rPr>
              <a:t>observations </a:t>
            </a:r>
            <a:r>
              <a:rPr sz="1982" spc="-20" dirty="0">
                <a:solidFill>
                  <a:srgbClr val="00B0F0"/>
                </a:solidFill>
                <a:latin typeface="Arial"/>
                <a:cs typeface="Arial"/>
              </a:rPr>
              <a:t>together</a:t>
            </a:r>
            <a:endParaRPr sz="1982">
              <a:latin typeface="Arial"/>
              <a:cs typeface="Arial"/>
            </a:endParaRPr>
          </a:p>
          <a:p>
            <a:pPr marL="25168">
              <a:spcBef>
                <a:spcPts val="377"/>
              </a:spcBef>
            </a:pPr>
            <a:r>
              <a:rPr sz="1982" spc="-79" dirty="0">
                <a:latin typeface="Arial"/>
                <a:cs typeface="Arial"/>
              </a:rPr>
              <a:t>Conducts</a:t>
            </a:r>
            <a:r>
              <a:rPr sz="1982" spc="-40" dirty="0">
                <a:latin typeface="Arial"/>
                <a:cs typeface="Arial"/>
              </a:rPr>
              <a:t> </a:t>
            </a:r>
            <a:r>
              <a:rPr sz="1982" dirty="0">
                <a:latin typeface="Arial"/>
                <a:cs typeface="Arial"/>
              </a:rPr>
              <a:t>a</a:t>
            </a:r>
            <a:r>
              <a:rPr sz="1982" spc="-20" dirty="0">
                <a:latin typeface="Arial"/>
                <a:cs typeface="Arial"/>
              </a:rPr>
              <a:t> </a:t>
            </a:r>
            <a:r>
              <a:rPr sz="1982" spc="-79" dirty="0">
                <a:latin typeface="Arial"/>
                <a:cs typeface="Arial"/>
              </a:rPr>
              <a:t>simple</a:t>
            </a:r>
            <a:r>
              <a:rPr sz="1982" dirty="0">
                <a:latin typeface="Arial"/>
                <a:cs typeface="Arial"/>
              </a:rPr>
              <a:t> </a:t>
            </a:r>
            <a:r>
              <a:rPr sz="1982" spc="-69" dirty="0">
                <a:latin typeface="Arial"/>
                <a:cs typeface="Arial"/>
              </a:rPr>
              <a:t>random</a:t>
            </a:r>
            <a:r>
              <a:rPr sz="1982" spc="-20" dirty="0">
                <a:latin typeface="Arial"/>
                <a:cs typeface="Arial"/>
              </a:rPr>
              <a:t> </a:t>
            </a:r>
            <a:r>
              <a:rPr sz="1982" spc="-109" dirty="0">
                <a:latin typeface="Arial"/>
                <a:cs typeface="Arial"/>
              </a:rPr>
              <a:t>sample</a:t>
            </a:r>
            <a:r>
              <a:rPr sz="1982" spc="-20" dirty="0">
                <a:latin typeface="Arial"/>
                <a:cs typeface="Arial"/>
              </a:rPr>
              <a:t> </a:t>
            </a:r>
            <a:r>
              <a:rPr sz="1982" dirty="0">
                <a:latin typeface="Arial"/>
                <a:cs typeface="Arial"/>
              </a:rPr>
              <a:t>within</a:t>
            </a:r>
            <a:r>
              <a:rPr sz="1982" spc="-10" dirty="0">
                <a:latin typeface="Arial"/>
                <a:cs typeface="Arial"/>
              </a:rPr>
              <a:t> </a:t>
            </a:r>
            <a:r>
              <a:rPr sz="1982" spc="-139" dirty="0">
                <a:latin typeface="Arial"/>
                <a:cs typeface="Arial"/>
              </a:rPr>
              <a:t>each</a:t>
            </a:r>
            <a:r>
              <a:rPr sz="1982" dirty="0">
                <a:latin typeface="Arial"/>
                <a:cs typeface="Arial"/>
              </a:rPr>
              <a:t> </a:t>
            </a:r>
            <a:r>
              <a:rPr sz="1982" spc="-20" dirty="0">
                <a:latin typeface="Arial"/>
                <a:cs typeface="Arial"/>
              </a:rPr>
              <a:t>stratum</a:t>
            </a:r>
            <a:endParaRPr sz="1982">
              <a:latin typeface="Arial"/>
              <a:cs typeface="Arial"/>
            </a:endParaRPr>
          </a:p>
        </p:txBody>
      </p:sp>
      <p:sp>
        <p:nvSpPr>
          <p:cNvPr id="6" name="object 11">
            <a:extLst>
              <a:ext uri="{FF2B5EF4-FFF2-40B4-BE49-F238E27FC236}">
                <a16:creationId xmlns:a16="http://schemas.microsoft.com/office/drawing/2014/main" id="{D6E73679-DA64-93EA-FA61-2C08AEE4416B}"/>
              </a:ext>
            </a:extLst>
          </p:cNvPr>
          <p:cNvSpPr txBox="1"/>
          <p:nvPr/>
        </p:nvSpPr>
        <p:spPr>
          <a:xfrm>
            <a:off x="3642847" y="2499103"/>
            <a:ext cx="7956536" cy="682302"/>
          </a:xfrm>
          <a:prstGeom prst="rect">
            <a:avLst/>
          </a:prstGeom>
        </p:spPr>
        <p:txBody>
          <a:bodyPr vert="horz" wrap="square" lIns="0" tIns="13842" rIns="0" bIns="0" rtlCol="0">
            <a:spAutoFit/>
          </a:bodyPr>
          <a:lstStyle/>
          <a:p>
            <a:pPr marL="25168" marR="10067">
              <a:lnSpc>
                <a:spcPct val="102600"/>
              </a:lnSpc>
              <a:spcBef>
                <a:spcPts val="109"/>
              </a:spcBef>
            </a:pPr>
            <a:r>
              <a:rPr sz="2180" spc="-119" dirty="0">
                <a:latin typeface="Arial"/>
                <a:cs typeface="Arial"/>
              </a:rPr>
              <a:t>Helps</a:t>
            </a:r>
            <a:r>
              <a:rPr sz="2180" spc="10" dirty="0">
                <a:latin typeface="Arial"/>
                <a:cs typeface="Arial"/>
              </a:rPr>
              <a:t> </a:t>
            </a:r>
            <a:r>
              <a:rPr sz="2180" dirty="0">
                <a:latin typeface="Arial"/>
                <a:cs typeface="Arial"/>
              </a:rPr>
              <a:t>our</a:t>
            </a:r>
            <a:r>
              <a:rPr sz="2180" spc="10" dirty="0">
                <a:latin typeface="Arial"/>
                <a:cs typeface="Arial"/>
              </a:rPr>
              <a:t> </a:t>
            </a:r>
            <a:r>
              <a:rPr sz="2180" spc="-149" dirty="0">
                <a:latin typeface="Arial"/>
                <a:cs typeface="Arial"/>
              </a:rPr>
              <a:t>sample</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109" dirty="0">
                <a:latin typeface="Arial"/>
                <a:cs typeface="Arial"/>
              </a:rPr>
              <a:t>more</a:t>
            </a:r>
            <a:r>
              <a:rPr sz="2180" spc="20" dirty="0">
                <a:latin typeface="Arial"/>
                <a:cs typeface="Arial"/>
              </a:rPr>
              <a:t> </a:t>
            </a:r>
            <a:r>
              <a:rPr sz="2180" spc="-129" dirty="0">
                <a:latin typeface="Arial"/>
                <a:cs typeface="Arial"/>
              </a:rPr>
              <a:t>balanced</a:t>
            </a:r>
            <a:r>
              <a:rPr sz="2180" spc="10" dirty="0">
                <a:latin typeface="Arial"/>
                <a:cs typeface="Arial"/>
              </a:rPr>
              <a:t> </a:t>
            </a:r>
            <a:r>
              <a:rPr sz="2180" dirty="0">
                <a:latin typeface="Arial"/>
                <a:cs typeface="Arial"/>
              </a:rPr>
              <a:t>with</a:t>
            </a:r>
            <a:r>
              <a:rPr sz="2180" spc="10" dirty="0">
                <a:latin typeface="Arial"/>
                <a:cs typeface="Arial"/>
              </a:rPr>
              <a:t> </a:t>
            </a:r>
            <a:r>
              <a:rPr sz="2180" spc="-99" dirty="0">
                <a:latin typeface="Arial"/>
                <a:cs typeface="Arial"/>
              </a:rPr>
              <a:t>respect</a:t>
            </a:r>
            <a:r>
              <a:rPr sz="2180" spc="20" dirty="0">
                <a:latin typeface="Arial"/>
                <a:cs typeface="Arial"/>
              </a:rPr>
              <a:t> </a:t>
            </a:r>
            <a:r>
              <a:rPr sz="2180" dirty="0">
                <a:latin typeface="Arial"/>
                <a:cs typeface="Arial"/>
              </a:rPr>
              <a:t>to</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grouping/ stratification</a:t>
            </a:r>
            <a:r>
              <a:rPr sz="2180" spc="-99" dirty="0">
                <a:latin typeface="Arial"/>
                <a:cs typeface="Arial"/>
              </a:rPr>
              <a:t> </a:t>
            </a:r>
            <a:r>
              <a:rPr sz="2180" spc="-20" dirty="0">
                <a:latin typeface="Arial"/>
                <a:cs typeface="Arial"/>
              </a:rPr>
              <a:t>variable</a:t>
            </a:r>
            <a:endParaRPr sz="2180">
              <a:latin typeface="Arial"/>
              <a:cs typeface="Arial"/>
            </a:endParaRPr>
          </a:p>
        </p:txBody>
      </p:sp>
      <p:pic>
        <p:nvPicPr>
          <p:cNvPr id="7" name="object 12">
            <a:extLst>
              <a:ext uri="{FF2B5EF4-FFF2-40B4-BE49-F238E27FC236}">
                <a16:creationId xmlns:a16="http://schemas.microsoft.com/office/drawing/2014/main" id="{1AE8EDF7-8645-CE4E-2A2E-739FA72B2CFA}"/>
              </a:ext>
            </a:extLst>
          </p:cNvPr>
          <p:cNvPicPr/>
          <p:nvPr/>
        </p:nvPicPr>
        <p:blipFill>
          <a:blip r:embed="rId2" cstate="print"/>
          <a:stretch>
            <a:fillRect/>
          </a:stretch>
        </p:blipFill>
        <p:spPr>
          <a:xfrm>
            <a:off x="3995883" y="3666341"/>
            <a:ext cx="6846929" cy="2067822"/>
          </a:xfrm>
          <a:prstGeom prst="rect">
            <a:avLst/>
          </a:prstGeom>
        </p:spPr>
      </p:pic>
    </p:spTree>
    <p:extLst>
      <p:ext uri="{BB962C8B-B14F-4D97-AF65-F5344CB8AC3E}">
        <p14:creationId xmlns:p14="http://schemas.microsoft.com/office/powerpoint/2010/main" val="289213727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Clustered and Multistage Sampling</a:t>
            </a:r>
          </a:p>
        </p:txBody>
      </p:sp>
      <p:sp>
        <p:nvSpPr>
          <p:cNvPr id="2" name="object 4">
            <a:extLst>
              <a:ext uri="{FF2B5EF4-FFF2-40B4-BE49-F238E27FC236}">
                <a16:creationId xmlns:a16="http://schemas.microsoft.com/office/drawing/2014/main" id="{C2493F04-A954-0650-D115-D1FBE4B3A2CB}"/>
              </a:ext>
            </a:extLst>
          </p:cNvPr>
          <p:cNvSpPr txBox="1"/>
          <p:nvPr/>
        </p:nvSpPr>
        <p:spPr>
          <a:xfrm>
            <a:off x="3534553" y="801413"/>
            <a:ext cx="8063496" cy="2434739"/>
          </a:xfrm>
          <a:prstGeom prst="rect">
            <a:avLst/>
          </a:prstGeom>
        </p:spPr>
        <p:txBody>
          <a:bodyPr vert="horz" wrap="square" lIns="0" tIns="57882" rIns="0" bIns="0" rtlCol="0">
            <a:spAutoFit/>
          </a:bodyPr>
          <a:lstStyle/>
          <a:p>
            <a:pPr marL="50335" marR="35235">
              <a:lnSpc>
                <a:spcPts val="2378"/>
              </a:lnSpc>
              <a:spcBef>
                <a:spcPts val="454"/>
              </a:spcBef>
            </a:pPr>
            <a:r>
              <a:rPr sz="2180" dirty="0">
                <a:latin typeface="Arial"/>
                <a:cs typeface="Arial"/>
              </a:rPr>
              <a:t>Our</a:t>
            </a:r>
            <a:r>
              <a:rPr sz="2180" spc="-40" dirty="0">
                <a:latin typeface="Arial"/>
                <a:cs typeface="Arial"/>
              </a:rPr>
              <a:t> </a:t>
            </a:r>
            <a:r>
              <a:rPr sz="2180" spc="-59" dirty="0">
                <a:latin typeface="Arial"/>
                <a:cs typeface="Arial"/>
              </a:rPr>
              <a:t>population</a:t>
            </a:r>
            <a:r>
              <a:rPr sz="2180" spc="-40" dirty="0">
                <a:latin typeface="Arial"/>
                <a:cs typeface="Arial"/>
              </a:rPr>
              <a:t> </a:t>
            </a:r>
            <a:r>
              <a:rPr sz="2180" spc="-99" dirty="0">
                <a:latin typeface="Arial"/>
                <a:cs typeface="Arial"/>
              </a:rPr>
              <a:t>may</a:t>
            </a:r>
            <a:r>
              <a:rPr sz="2180" spc="-40" dirty="0">
                <a:latin typeface="Arial"/>
                <a:cs typeface="Arial"/>
              </a:rPr>
              <a:t> </a:t>
            </a:r>
            <a:r>
              <a:rPr sz="2180" spc="-20" dirty="0">
                <a:latin typeface="Arial"/>
                <a:cs typeface="Arial"/>
              </a:rPr>
              <a:t>naturally</a:t>
            </a:r>
            <a:r>
              <a:rPr sz="2180" spc="-40" dirty="0">
                <a:latin typeface="Arial"/>
                <a:cs typeface="Arial"/>
              </a:rPr>
              <a:t> be</a:t>
            </a:r>
            <a:r>
              <a:rPr sz="2180" spc="-30" dirty="0">
                <a:latin typeface="Arial"/>
                <a:cs typeface="Arial"/>
              </a:rPr>
              <a:t> </a:t>
            </a:r>
            <a:r>
              <a:rPr sz="2180" spc="-109" dirty="0">
                <a:latin typeface="Arial"/>
                <a:cs typeface="Arial"/>
              </a:rPr>
              <a:t>grouped</a:t>
            </a:r>
            <a:r>
              <a:rPr sz="2180" spc="-40" dirty="0">
                <a:latin typeface="Arial"/>
                <a:cs typeface="Arial"/>
              </a:rPr>
              <a:t> </a:t>
            </a:r>
            <a:r>
              <a:rPr sz="2180" dirty="0">
                <a:latin typeface="Arial"/>
                <a:cs typeface="Arial"/>
              </a:rPr>
              <a:t>into</a:t>
            </a:r>
            <a:r>
              <a:rPr sz="2180" spc="-40" dirty="0">
                <a:latin typeface="Arial"/>
                <a:cs typeface="Arial"/>
              </a:rPr>
              <a:t> </a:t>
            </a:r>
            <a:r>
              <a:rPr sz="2180" spc="-89" dirty="0">
                <a:latin typeface="Arial"/>
                <a:cs typeface="Arial"/>
              </a:rPr>
              <a:t>clusters</a:t>
            </a:r>
            <a:r>
              <a:rPr sz="2180" spc="-40" dirty="0">
                <a:latin typeface="Arial"/>
                <a:cs typeface="Arial"/>
              </a:rPr>
              <a:t> </a:t>
            </a:r>
            <a:r>
              <a:rPr sz="2180" spc="-20" dirty="0">
                <a:latin typeface="Arial"/>
                <a:cs typeface="Arial"/>
              </a:rPr>
              <a:t>(e.g.,</a:t>
            </a:r>
            <a:r>
              <a:rPr sz="2180" spc="-40" dirty="0">
                <a:latin typeface="Arial"/>
                <a:cs typeface="Arial"/>
              </a:rPr>
              <a:t> families, </a:t>
            </a:r>
            <a:r>
              <a:rPr sz="2180" spc="-109" dirty="0">
                <a:latin typeface="Arial"/>
                <a:cs typeface="Arial"/>
              </a:rPr>
              <a:t>schools,</a:t>
            </a:r>
            <a:r>
              <a:rPr sz="2180" spc="-10" dirty="0">
                <a:latin typeface="Arial"/>
                <a:cs typeface="Arial"/>
              </a:rPr>
              <a:t> </a:t>
            </a:r>
            <a:r>
              <a:rPr sz="2180" spc="-20" dirty="0">
                <a:latin typeface="Arial"/>
                <a:cs typeface="Arial"/>
              </a:rPr>
              <a:t>communities)</a:t>
            </a:r>
            <a:endParaRPr sz="2180">
              <a:latin typeface="Arial"/>
              <a:cs typeface="Arial"/>
            </a:endParaRPr>
          </a:p>
          <a:p>
            <a:pPr marL="598989" marR="49077" indent="-271810">
              <a:spcBef>
                <a:spcPts val="495"/>
              </a:spcBef>
              <a:buClr>
                <a:srgbClr val="3333B2"/>
              </a:buClr>
              <a:buSzPct val="60000"/>
              <a:buChar char="►"/>
              <a:tabLst>
                <a:tab pos="598989" algn="l"/>
              </a:tabLst>
            </a:pPr>
            <a:r>
              <a:rPr sz="1982" spc="-69" dirty="0">
                <a:solidFill>
                  <a:srgbClr val="00B0F0"/>
                </a:solidFill>
                <a:latin typeface="Arial"/>
                <a:cs typeface="Arial"/>
              </a:rPr>
              <a:t>Cluster</a:t>
            </a:r>
            <a:r>
              <a:rPr sz="1982" spc="-30" dirty="0">
                <a:solidFill>
                  <a:srgbClr val="00B0F0"/>
                </a:solidFill>
                <a:latin typeface="Arial"/>
                <a:cs typeface="Arial"/>
              </a:rPr>
              <a:t> </a:t>
            </a:r>
            <a:r>
              <a:rPr sz="1982" spc="-79" dirty="0">
                <a:solidFill>
                  <a:srgbClr val="00B0F0"/>
                </a:solidFill>
                <a:latin typeface="Arial"/>
                <a:cs typeface="Arial"/>
              </a:rPr>
              <a:t>sampling:</a:t>
            </a:r>
            <a:r>
              <a:rPr sz="1982" spc="149" dirty="0">
                <a:solidFill>
                  <a:srgbClr val="00B0F0"/>
                </a:solidFill>
                <a:latin typeface="Arial"/>
                <a:cs typeface="Arial"/>
              </a:rPr>
              <a:t> </a:t>
            </a:r>
            <a:r>
              <a:rPr sz="1982" spc="-89" dirty="0">
                <a:latin typeface="Arial"/>
                <a:cs typeface="Arial"/>
              </a:rPr>
              <a:t>Randomly</a:t>
            </a:r>
            <a:r>
              <a:rPr sz="1982" spc="-20" dirty="0">
                <a:latin typeface="Arial"/>
                <a:cs typeface="Arial"/>
              </a:rPr>
              <a:t> </a:t>
            </a:r>
            <a:r>
              <a:rPr sz="1982" spc="-79" dirty="0">
                <a:latin typeface="Arial"/>
                <a:cs typeface="Arial"/>
              </a:rPr>
              <a:t>select</a:t>
            </a:r>
            <a:r>
              <a:rPr sz="1982" spc="-20" dirty="0">
                <a:latin typeface="Arial"/>
                <a:cs typeface="Arial"/>
              </a:rPr>
              <a:t> </a:t>
            </a:r>
            <a:r>
              <a:rPr sz="1982" spc="-69" dirty="0">
                <a:latin typeface="Arial"/>
                <a:cs typeface="Arial"/>
              </a:rPr>
              <a:t>clusters</a:t>
            </a:r>
            <a:r>
              <a:rPr sz="1982" spc="-30" dirty="0">
                <a:latin typeface="Arial"/>
                <a:cs typeface="Arial"/>
              </a:rPr>
              <a:t> </a:t>
            </a:r>
            <a:r>
              <a:rPr sz="1982" spc="-59" dirty="0">
                <a:latin typeface="Arial"/>
                <a:cs typeface="Arial"/>
              </a:rPr>
              <a:t>and</a:t>
            </a:r>
            <a:r>
              <a:rPr sz="1982" spc="-20" dirty="0">
                <a:latin typeface="Arial"/>
                <a:cs typeface="Arial"/>
              </a:rPr>
              <a:t> </a:t>
            </a:r>
            <a:r>
              <a:rPr sz="1982" spc="-59" dirty="0">
                <a:latin typeface="Arial"/>
                <a:cs typeface="Arial"/>
              </a:rPr>
              <a:t>include</a:t>
            </a:r>
            <a:r>
              <a:rPr sz="1982" spc="-20" dirty="0">
                <a:latin typeface="Arial"/>
                <a:cs typeface="Arial"/>
              </a:rPr>
              <a:t> </a:t>
            </a:r>
            <a:r>
              <a:rPr sz="1982" dirty="0">
                <a:latin typeface="Arial"/>
                <a:cs typeface="Arial"/>
              </a:rPr>
              <a:t>all</a:t>
            </a:r>
            <a:r>
              <a:rPr sz="1982" spc="-30" dirty="0">
                <a:latin typeface="Arial"/>
                <a:cs typeface="Arial"/>
              </a:rPr>
              <a:t> </a:t>
            </a:r>
            <a:r>
              <a:rPr sz="1982" spc="-119" dirty="0">
                <a:latin typeface="Arial"/>
                <a:cs typeface="Arial"/>
              </a:rPr>
              <a:t>members</a:t>
            </a:r>
            <a:r>
              <a:rPr sz="1982" spc="-20" dirty="0">
                <a:latin typeface="Arial"/>
                <a:cs typeface="Arial"/>
              </a:rPr>
              <a:t> </a:t>
            </a:r>
            <a:r>
              <a:rPr sz="1982" spc="-50" dirty="0">
                <a:latin typeface="Arial"/>
                <a:cs typeface="Arial"/>
              </a:rPr>
              <a:t>of </a:t>
            </a:r>
            <a:r>
              <a:rPr sz="1982" spc="-79" dirty="0">
                <a:latin typeface="Arial"/>
                <a:cs typeface="Arial"/>
              </a:rPr>
              <a:t>those</a:t>
            </a:r>
            <a:r>
              <a:rPr sz="1982" spc="-40" dirty="0">
                <a:latin typeface="Arial"/>
                <a:cs typeface="Arial"/>
              </a:rPr>
              <a:t> </a:t>
            </a:r>
            <a:r>
              <a:rPr sz="1982" spc="-20" dirty="0">
                <a:latin typeface="Arial"/>
                <a:cs typeface="Arial"/>
              </a:rPr>
              <a:t>clusters</a:t>
            </a:r>
            <a:endParaRPr sz="1982">
              <a:latin typeface="Arial"/>
              <a:cs typeface="Arial"/>
            </a:endParaRPr>
          </a:p>
          <a:p>
            <a:pPr marL="598989" marR="364930" indent="-271810">
              <a:spcBef>
                <a:spcPts val="377"/>
              </a:spcBef>
              <a:buClr>
                <a:srgbClr val="3333B2"/>
              </a:buClr>
              <a:buSzPct val="60000"/>
              <a:buChar char="►"/>
              <a:tabLst>
                <a:tab pos="598989" algn="l"/>
              </a:tabLst>
            </a:pPr>
            <a:r>
              <a:rPr sz="1982" spc="-20" dirty="0">
                <a:solidFill>
                  <a:srgbClr val="00B0F0"/>
                </a:solidFill>
                <a:latin typeface="Arial"/>
                <a:cs typeface="Arial"/>
              </a:rPr>
              <a:t>Multistage</a:t>
            </a:r>
            <a:r>
              <a:rPr sz="1982" spc="-40" dirty="0">
                <a:solidFill>
                  <a:srgbClr val="00B0F0"/>
                </a:solidFill>
                <a:latin typeface="Arial"/>
                <a:cs typeface="Arial"/>
              </a:rPr>
              <a:t> </a:t>
            </a:r>
            <a:r>
              <a:rPr sz="1982" spc="-79" dirty="0">
                <a:solidFill>
                  <a:srgbClr val="00B0F0"/>
                </a:solidFill>
                <a:latin typeface="Arial"/>
                <a:cs typeface="Arial"/>
              </a:rPr>
              <a:t>sampling:</a:t>
            </a:r>
            <a:r>
              <a:rPr sz="1982" spc="139" dirty="0">
                <a:solidFill>
                  <a:srgbClr val="00B0F0"/>
                </a:solidFill>
                <a:latin typeface="Arial"/>
                <a:cs typeface="Arial"/>
              </a:rPr>
              <a:t> </a:t>
            </a:r>
            <a:r>
              <a:rPr sz="1982" spc="-89" dirty="0">
                <a:latin typeface="Arial"/>
                <a:cs typeface="Arial"/>
              </a:rPr>
              <a:t>Randomly</a:t>
            </a:r>
            <a:r>
              <a:rPr sz="1982" spc="-30" dirty="0">
                <a:latin typeface="Arial"/>
                <a:cs typeface="Arial"/>
              </a:rPr>
              <a:t> </a:t>
            </a:r>
            <a:r>
              <a:rPr sz="1982" spc="-79" dirty="0">
                <a:latin typeface="Arial"/>
                <a:cs typeface="Arial"/>
              </a:rPr>
              <a:t>select</a:t>
            </a:r>
            <a:r>
              <a:rPr sz="1982" spc="-30" dirty="0">
                <a:latin typeface="Arial"/>
                <a:cs typeface="Arial"/>
              </a:rPr>
              <a:t> </a:t>
            </a:r>
            <a:r>
              <a:rPr sz="1982" spc="-69" dirty="0">
                <a:latin typeface="Arial"/>
                <a:cs typeface="Arial"/>
              </a:rPr>
              <a:t>clusters</a:t>
            </a:r>
            <a:r>
              <a:rPr sz="1982" spc="-40" dirty="0">
                <a:latin typeface="Arial"/>
                <a:cs typeface="Arial"/>
              </a:rPr>
              <a:t> </a:t>
            </a:r>
            <a:r>
              <a:rPr sz="1982" spc="-59" dirty="0">
                <a:latin typeface="Arial"/>
                <a:cs typeface="Arial"/>
              </a:rPr>
              <a:t>and</a:t>
            </a:r>
            <a:r>
              <a:rPr sz="1982" spc="-40" dirty="0">
                <a:latin typeface="Arial"/>
                <a:cs typeface="Arial"/>
              </a:rPr>
              <a:t> </a:t>
            </a:r>
            <a:r>
              <a:rPr sz="1982" spc="-59" dirty="0">
                <a:latin typeface="Arial"/>
                <a:cs typeface="Arial"/>
              </a:rPr>
              <a:t>include</a:t>
            </a:r>
            <a:r>
              <a:rPr sz="1982" spc="-20" dirty="0">
                <a:latin typeface="Arial"/>
                <a:cs typeface="Arial"/>
              </a:rPr>
              <a:t> </a:t>
            </a:r>
            <a:r>
              <a:rPr sz="1982" dirty="0">
                <a:latin typeface="Arial"/>
                <a:cs typeface="Arial"/>
              </a:rPr>
              <a:t>a</a:t>
            </a:r>
            <a:r>
              <a:rPr sz="1982" spc="-40" dirty="0">
                <a:latin typeface="Arial"/>
                <a:cs typeface="Arial"/>
              </a:rPr>
              <a:t> </a:t>
            </a:r>
            <a:r>
              <a:rPr sz="1982" spc="-50" dirty="0">
                <a:latin typeface="Arial"/>
                <a:cs typeface="Arial"/>
              </a:rPr>
              <a:t>simple </a:t>
            </a:r>
            <a:r>
              <a:rPr sz="1982" spc="-69" dirty="0">
                <a:latin typeface="Arial"/>
                <a:cs typeface="Arial"/>
              </a:rPr>
              <a:t>random</a:t>
            </a:r>
            <a:r>
              <a:rPr sz="1982" spc="-20" dirty="0">
                <a:latin typeface="Arial"/>
                <a:cs typeface="Arial"/>
              </a:rPr>
              <a:t> </a:t>
            </a:r>
            <a:r>
              <a:rPr sz="1982" spc="-109" dirty="0">
                <a:latin typeface="Arial"/>
                <a:cs typeface="Arial"/>
              </a:rPr>
              <a:t>sample</a:t>
            </a:r>
            <a:r>
              <a:rPr sz="1982" spc="-20" dirty="0">
                <a:latin typeface="Arial"/>
                <a:cs typeface="Arial"/>
              </a:rPr>
              <a:t> </a:t>
            </a:r>
            <a:r>
              <a:rPr sz="1982" dirty="0">
                <a:latin typeface="Arial"/>
                <a:cs typeface="Arial"/>
              </a:rPr>
              <a:t>of</a:t>
            </a:r>
            <a:r>
              <a:rPr sz="1982" spc="-20" dirty="0">
                <a:latin typeface="Arial"/>
                <a:cs typeface="Arial"/>
              </a:rPr>
              <a:t> </a:t>
            </a:r>
            <a:r>
              <a:rPr sz="1982" dirty="0">
                <a:latin typeface="Arial"/>
                <a:cs typeface="Arial"/>
              </a:rPr>
              <a:t>the</a:t>
            </a:r>
            <a:r>
              <a:rPr sz="1982" spc="-20" dirty="0">
                <a:latin typeface="Arial"/>
                <a:cs typeface="Arial"/>
              </a:rPr>
              <a:t> </a:t>
            </a:r>
            <a:r>
              <a:rPr sz="1982" spc="-59" dirty="0">
                <a:latin typeface="Arial"/>
                <a:cs typeface="Arial"/>
              </a:rPr>
              <a:t>cluster</a:t>
            </a:r>
            <a:r>
              <a:rPr sz="1982" spc="-20" dirty="0">
                <a:latin typeface="Arial"/>
                <a:cs typeface="Arial"/>
              </a:rPr>
              <a:t> members</a:t>
            </a:r>
            <a:endParaRPr sz="1982">
              <a:latin typeface="Arial"/>
              <a:cs typeface="Arial"/>
            </a:endParaRPr>
          </a:p>
          <a:p>
            <a:pPr marL="50335">
              <a:spcBef>
                <a:spcPts val="694"/>
              </a:spcBef>
            </a:pPr>
            <a:r>
              <a:rPr sz="2180" spc="-20" dirty="0">
                <a:latin typeface="Arial"/>
                <a:cs typeface="Arial"/>
              </a:rPr>
              <a:t>Often</a:t>
            </a:r>
            <a:r>
              <a:rPr sz="2180" dirty="0">
                <a:latin typeface="Arial"/>
                <a:cs typeface="Arial"/>
              </a:rPr>
              <a:t> </a:t>
            </a:r>
            <a:r>
              <a:rPr sz="2180" spc="-139" dirty="0">
                <a:latin typeface="Arial"/>
                <a:cs typeface="Arial"/>
              </a:rPr>
              <a:t>pursued</a:t>
            </a:r>
            <a:r>
              <a:rPr sz="2180" spc="10" dirty="0">
                <a:latin typeface="Arial"/>
                <a:cs typeface="Arial"/>
              </a:rPr>
              <a:t> </a:t>
            </a:r>
            <a:r>
              <a:rPr sz="2180" dirty="0">
                <a:latin typeface="Arial"/>
                <a:cs typeface="Arial"/>
              </a:rPr>
              <a:t>for</a:t>
            </a:r>
            <a:r>
              <a:rPr sz="2180" spc="10" dirty="0">
                <a:latin typeface="Arial"/>
                <a:cs typeface="Arial"/>
              </a:rPr>
              <a:t> </a:t>
            </a:r>
            <a:r>
              <a:rPr sz="2180" spc="-59" dirty="0">
                <a:latin typeface="Arial"/>
                <a:cs typeface="Arial"/>
              </a:rPr>
              <a:t>logistical</a:t>
            </a:r>
            <a:r>
              <a:rPr sz="2180" spc="10" dirty="0">
                <a:latin typeface="Arial"/>
                <a:cs typeface="Arial"/>
              </a:rPr>
              <a:t> </a:t>
            </a:r>
            <a:r>
              <a:rPr sz="2180" spc="-139" dirty="0">
                <a:latin typeface="Arial"/>
                <a:cs typeface="Arial"/>
              </a:rPr>
              <a:t>convenience</a:t>
            </a:r>
            <a:r>
              <a:rPr sz="2180" dirty="0">
                <a:latin typeface="Arial"/>
                <a:cs typeface="Arial"/>
              </a:rPr>
              <a:t> or</a:t>
            </a:r>
            <a:r>
              <a:rPr sz="2180" spc="10" dirty="0">
                <a:latin typeface="Arial"/>
                <a:cs typeface="Arial"/>
              </a:rPr>
              <a:t> </a:t>
            </a:r>
            <a:r>
              <a:rPr sz="2180" spc="-129" dirty="0">
                <a:latin typeface="Arial"/>
                <a:cs typeface="Arial"/>
              </a:rPr>
              <a:t>economic</a:t>
            </a:r>
            <a:r>
              <a:rPr sz="2180" spc="10" dirty="0">
                <a:latin typeface="Arial"/>
                <a:cs typeface="Arial"/>
              </a:rPr>
              <a:t> </a:t>
            </a:r>
            <a:r>
              <a:rPr sz="2180" spc="-20" dirty="0">
                <a:latin typeface="Arial"/>
                <a:cs typeface="Arial"/>
              </a:rPr>
              <a:t>reasons</a:t>
            </a:r>
            <a:endParaRPr sz="2180">
              <a:latin typeface="Arial"/>
              <a:cs typeface="Arial"/>
            </a:endParaRPr>
          </a:p>
        </p:txBody>
      </p:sp>
      <p:pic>
        <p:nvPicPr>
          <p:cNvPr id="4" name="object 6">
            <a:extLst>
              <a:ext uri="{FF2B5EF4-FFF2-40B4-BE49-F238E27FC236}">
                <a16:creationId xmlns:a16="http://schemas.microsoft.com/office/drawing/2014/main" id="{08079BC8-2A4A-836B-F507-261F55E185E4}"/>
              </a:ext>
            </a:extLst>
          </p:cNvPr>
          <p:cNvPicPr/>
          <p:nvPr/>
        </p:nvPicPr>
        <p:blipFill>
          <a:blip r:embed="rId2" cstate="print"/>
          <a:stretch>
            <a:fillRect/>
          </a:stretch>
        </p:blipFill>
        <p:spPr>
          <a:xfrm>
            <a:off x="5221432" y="3516279"/>
            <a:ext cx="4211126" cy="2571876"/>
          </a:xfrm>
          <a:prstGeom prst="rect">
            <a:avLst/>
          </a:prstGeom>
        </p:spPr>
      </p:pic>
    </p:spTree>
    <p:extLst>
      <p:ext uri="{BB962C8B-B14F-4D97-AF65-F5344CB8AC3E}">
        <p14:creationId xmlns:p14="http://schemas.microsoft.com/office/powerpoint/2010/main" val="230009639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1764841"/>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p:txBody>
      </p:sp>
    </p:spTree>
    <p:extLst>
      <p:ext uri="{BB962C8B-B14F-4D97-AF65-F5344CB8AC3E}">
        <p14:creationId xmlns:p14="http://schemas.microsoft.com/office/powerpoint/2010/main" val="3680791463"/>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5333703"/>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a:p>
            <a:pPr marL="100670"/>
            <a:r>
              <a:rPr sz="2180" spc="-109" dirty="0">
                <a:solidFill>
                  <a:srgbClr val="00B0F0"/>
                </a:solidFill>
                <a:latin typeface="Arial"/>
                <a:cs typeface="Arial"/>
              </a:rPr>
              <a:t>1948</a:t>
            </a:r>
            <a:r>
              <a:rPr sz="2180" spc="20" dirty="0">
                <a:solidFill>
                  <a:srgbClr val="00B0F0"/>
                </a:solidFill>
                <a:latin typeface="Arial"/>
                <a:cs typeface="Arial"/>
              </a:rPr>
              <a:t> </a:t>
            </a:r>
            <a:r>
              <a:rPr sz="2180" spc="-89" dirty="0">
                <a:solidFill>
                  <a:srgbClr val="00B0F0"/>
                </a:solidFill>
                <a:latin typeface="Arial"/>
                <a:cs typeface="Arial"/>
              </a:rPr>
              <a:t>Presidential</a:t>
            </a:r>
            <a:r>
              <a:rPr sz="2180" spc="30" dirty="0">
                <a:solidFill>
                  <a:srgbClr val="00B0F0"/>
                </a:solidFill>
                <a:latin typeface="Arial"/>
                <a:cs typeface="Arial"/>
              </a:rPr>
              <a:t> </a:t>
            </a:r>
            <a:r>
              <a:rPr sz="2180" spc="-20" dirty="0">
                <a:solidFill>
                  <a:srgbClr val="00B0F0"/>
                </a:solidFill>
                <a:latin typeface="Arial"/>
                <a:cs typeface="Arial"/>
              </a:rPr>
              <a:t>Election</a:t>
            </a:r>
            <a:endParaRPr sz="2180" dirty="0">
              <a:latin typeface="Arial"/>
              <a:cs typeface="Arial"/>
            </a:endParaRPr>
          </a:p>
          <a:p>
            <a:pPr marL="649324" marR="2991168">
              <a:lnSpc>
                <a:spcPct val="102600"/>
              </a:lnSpc>
              <a:spcBef>
                <a:spcPts val="991"/>
              </a:spcBef>
            </a:pPr>
            <a:r>
              <a:rPr sz="2180" dirty="0">
                <a:latin typeface="Arial"/>
                <a:cs typeface="Arial"/>
              </a:rPr>
              <a:t>On</a:t>
            </a:r>
            <a:r>
              <a:rPr sz="2180" spc="-50" dirty="0">
                <a:latin typeface="Arial"/>
                <a:cs typeface="Arial"/>
              </a:rPr>
              <a:t> </a:t>
            </a:r>
            <a:r>
              <a:rPr sz="2180" dirty="0">
                <a:latin typeface="Arial"/>
                <a:cs typeface="Arial"/>
              </a:rPr>
              <a:t>the</a:t>
            </a:r>
            <a:r>
              <a:rPr sz="2180" spc="-50" dirty="0">
                <a:latin typeface="Arial"/>
                <a:cs typeface="Arial"/>
              </a:rPr>
              <a:t> </a:t>
            </a:r>
            <a:r>
              <a:rPr sz="2180" dirty="0">
                <a:latin typeface="Arial"/>
                <a:cs typeface="Arial"/>
              </a:rPr>
              <a:t>night</a:t>
            </a:r>
            <a:r>
              <a:rPr sz="2180" spc="-50" dirty="0">
                <a:latin typeface="Arial"/>
                <a:cs typeface="Arial"/>
              </a:rPr>
              <a:t> </a:t>
            </a:r>
            <a:r>
              <a:rPr sz="2180" dirty="0">
                <a:latin typeface="Arial"/>
                <a:cs typeface="Arial"/>
              </a:rPr>
              <a:t>of</a:t>
            </a:r>
            <a:r>
              <a:rPr sz="2180" spc="-50" dirty="0">
                <a:latin typeface="Arial"/>
                <a:cs typeface="Arial"/>
              </a:rPr>
              <a:t> </a:t>
            </a:r>
            <a:r>
              <a:rPr sz="2180" dirty="0">
                <a:latin typeface="Arial"/>
                <a:cs typeface="Arial"/>
              </a:rPr>
              <a:t>the</a:t>
            </a:r>
            <a:r>
              <a:rPr sz="2180" spc="-50" dirty="0">
                <a:latin typeface="Arial"/>
                <a:cs typeface="Arial"/>
              </a:rPr>
              <a:t> </a:t>
            </a:r>
            <a:r>
              <a:rPr sz="2180" spc="-69" dirty="0">
                <a:latin typeface="Arial"/>
                <a:cs typeface="Arial"/>
              </a:rPr>
              <a:t>election,</a:t>
            </a:r>
            <a:r>
              <a:rPr sz="2180" spc="-50" dirty="0">
                <a:latin typeface="Arial"/>
                <a:cs typeface="Arial"/>
              </a:rPr>
              <a:t> </a:t>
            </a:r>
            <a:r>
              <a:rPr sz="2180" dirty="0">
                <a:latin typeface="Arial"/>
                <a:cs typeface="Arial"/>
              </a:rPr>
              <a:t>the</a:t>
            </a:r>
            <a:r>
              <a:rPr sz="2180" spc="-50" dirty="0">
                <a:latin typeface="Arial"/>
                <a:cs typeface="Arial"/>
              </a:rPr>
              <a:t> </a:t>
            </a:r>
            <a:r>
              <a:rPr sz="2180" spc="-20" dirty="0">
                <a:latin typeface="Arial"/>
                <a:cs typeface="Arial"/>
              </a:rPr>
              <a:t>Chicago </a:t>
            </a:r>
            <a:r>
              <a:rPr sz="2180" spc="-69" dirty="0">
                <a:latin typeface="Arial"/>
                <a:cs typeface="Arial"/>
              </a:rPr>
              <a:t>Tribune</a:t>
            </a:r>
            <a:r>
              <a:rPr sz="2180" spc="-40" dirty="0">
                <a:latin typeface="Arial"/>
                <a:cs typeface="Arial"/>
              </a:rPr>
              <a:t> </a:t>
            </a:r>
            <a:r>
              <a:rPr sz="2180" spc="-79" dirty="0">
                <a:latin typeface="Arial"/>
                <a:cs typeface="Arial"/>
              </a:rPr>
              <a:t>mistakenly</a:t>
            </a:r>
            <a:r>
              <a:rPr sz="2180" spc="-40" dirty="0">
                <a:latin typeface="Arial"/>
                <a:cs typeface="Arial"/>
              </a:rPr>
              <a:t> </a:t>
            </a:r>
            <a:r>
              <a:rPr sz="2180" spc="-50" dirty="0">
                <a:latin typeface="Arial"/>
                <a:cs typeface="Arial"/>
              </a:rPr>
              <a:t>printed</a:t>
            </a:r>
            <a:r>
              <a:rPr sz="2180" spc="-40" dirty="0">
                <a:latin typeface="Arial"/>
                <a:cs typeface="Arial"/>
              </a:rPr>
              <a:t> </a:t>
            </a:r>
            <a:r>
              <a:rPr sz="2180" dirty="0">
                <a:latin typeface="Arial"/>
                <a:cs typeface="Arial"/>
              </a:rPr>
              <a:t>a</a:t>
            </a:r>
            <a:r>
              <a:rPr sz="2180" spc="-30" dirty="0">
                <a:latin typeface="Arial"/>
                <a:cs typeface="Arial"/>
              </a:rPr>
              <a:t> </a:t>
            </a:r>
            <a:r>
              <a:rPr sz="2180" spc="-20" dirty="0">
                <a:latin typeface="Arial"/>
                <a:cs typeface="Arial"/>
              </a:rPr>
              <a:t>headline </a:t>
            </a:r>
            <a:r>
              <a:rPr sz="2180" spc="-89" dirty="0">
                <a:latin typeface="Arial"/>
                <a:cs typeface="Arial"/>
              </a:rPr>
              <a:t>declaring</a:t>
            </a:r>
            <a:r>
              <a:rPr sz="2180" spc="40" dirty="0">
                <a:latin typeface="Arial"/>
                <a:cs typeface="Arial"/>
              </a:rPr>
              <a:t> </a:t>
            </a:r>
            <a:r>
              <a:rPr sz="2180" dirty="0">
                <a:latin typeface="Arial"/>
                <a:cs typeface="Arial"/>
              </a:rPr>
              <a:t>that</a:t>
            </a:r>
            <a:r>
              <a:rPr sz="2180" spc="50" dirty="0">
                <a:latin typeface="Arial"/>
                <a:cs typeface="Arial"/>
              </a:rPr>
              <a:t> </a:t>
            </a:r>
            <a:r>
              <a:rPr sz="2180" spc="-159" dirty="0">
                <a:latin typeface="Arial"/>
                <a:cs typeface="Arial"/>
              </a:rPr>
              <a:t>Dewey</a:t>
            </a:r>
            <a:r>
              <a:rPr sz="2180" spc="40" dirty="0">
                <a:latin typeface="Arial"/>
                <a:cs typeface="Arial"/>
              </a:rPr>
              <a:t> </a:t>
            </a:r>
            <a:r>
              <a:rPr sz="2180" spc="-89" dirty="0">
                <a:latin typeface="Arial"/>
                <a:cs typeface="Arial"/>
              </a:rPr>
              <a:t>had</a:t>
            </a:r>
            <a:r>
              <a:rPr sz="2180" spc="40" dirty="0">
                <a:latin typeface="Arial"/>
                <a:cs typeface="Arial"/>
              </a:rPr>
              <a:t> </a:t>
            </a:r>
            <a:r>
              <a:rPr sz="2180" spc="-129" dirty="0">
                <a:latin typeface="Arial"/>
                <a:cs typeface="Arial"/>
              </a:rPr>
              <a:t>defeated</a:t>
            </a:r>
            <a:r>
              <a:rPr sz="2180" spc="40" dirty="0">
                <a:latin typeface="Arial"/>
                <a:cs typeface="Arial"/>
              </a:rPr>
              <a:t> </a:t>
            </a:r>
            <a:r>
              <a:rPr sz="2180" spc="-59" dirty="0">
                <a:latin typeface="Arial"/>
                <a:cs typeface="Arial"/>
              </a:rPr>
              <a:t>Truman</a:t>
            </a:r>
            <a:endParaRPr sz="2180" dirty="0">
              <a:latin typeface="Arial"/>
              <a:cs typeface="Arial"/>
            </a:endParaRPr>
          </a:p>
          <a:p>
            <a:pPr marL="649324" marR="3270526">
              <a:lnSpc>
                <a:spcPts val="2378"/>
              </a:lnSpc>
              <a:spcBef>
                <a:spcPts val="1021"/>
              </a:spcBef>
            </a:pPr>
            <a:r>
              <a:rPr sz="2180" spc="-109" dirty="0">
                <a:latin typeface="Arial"/>
                <a:cs typeface="Arial"/>
              </a:rPr>
              <a:t>Conclusion</a:t>
            </a:r>
            <a:r>
              <a:rPr sz="2180" spc="-50" dirty="0">
                <a:latin typeface="Arial"/>
                <a:cs typeface="Arial"/>
              </a:rPr>
              <a:t> </a:t>
            </a:r>
            <a:r>
              <a:rPr sz="2180" spc="-198" dirty="0">
                <a:latin typeface="Arial"/>
                <a:cs typeface="Arial"/>
              </a:rPr>
              <a:t>was</a:t>
            </a:r>
            <a:r>
              <a:rPr sz="2180" spc="50" dirty="0">
                <a:latin typeface="Arial"/>
                <a:cs typeface="Arial"/>
              </a:rPr>
              <a:t> </a:t>
            </a:r>
            <a:r>
              <a:rPr sz="2180" spc="-178" dirty="0">
                <a:latin typeface="Arial"/>
                <a:cs typeface="Arial"/>
              </a:rPr>
              <a:t>based</a:t>
            </a:r>
            <a:r>
              <a:rPr sz="2180" spc="30" dirty="0">
                <a:latin typeface="Arial"/>
                <a:cs typeface="Arial"/>
              </a:rPr>
              <a:t> </a:t>
            </a:r>
            <a:r>
              <a:rPr sz="2180" spc="-20" dirty="0">
                <a:latin typeface="Arial"/>
                <a:cs typeface="Arial"/>
              </a:rPr>
              <a:t>on</a:t>
            </a:r>
            <a:r>
              <a:rPr sz="2180" spc="-59" dirty="0">
                <a:latin typeface="Arial"/>
                <a:cs typeface="Arial"/>
              </a:rPr>
              <a:t> </a:t>
            </a:r>
            <a:r>
              <a:rPr sz="2180" dirty="0">
                <a:latin typeface="Arial"/>
                <a:cs typeface="Arial"/>
              </a:rPr>
              <a:t>the </a:t>
            </a:r>
            <a:r>
              <a:rPr sz="2180" spc="-79" dirty="0">
                <a:latin typeface="Arial"/>
                <a:cs typeface="Arial"/>
              </a:rPr>
              <a:t>results</a:t>
            </a:r>
            <a:r>
              <a:rPr sz="2180" spc="-10" dirty="0">
                <a:latin typeface="Arial"/>
                <a:cs typeface="Arial"/>
              </a:rPr>
              <a:t> </a:t>
            </a:r>
            <a:r>
              <a:rPr sz="2180" dirty="0">
                <a:latin typeface="Arial"/>
                <a:cs typeface="Arial"/>
              </a:rPr>
              <a:t>of </a:t>
            </a:r>
            <a:r>
              <a:rPr sz="2180" spc="-99" dirty="0">
                <a:latin typeface="Arial"/>
                <a:cs typeface="Arial"/>
              </a:rPr>
              <a:t>a </a:t>
            </a:r>
            <a:r>
              <a:rPr sz="2180" spc="-109" dirty="0">
                <a:latin typeface="Arial"/>
                <a:cs typeface="Arial"/>
              </a:rPr>
              <a:t>telephone</a:t>
            </a:r>
            <a:r>
              <a:rPr sz="2180" spc="30" dirty="0">
                <a:latin typeface="Arial"/>
                <a:cs typeface="Arial"/>
              </a:rPr>
              <a:t> </a:t>
            </a:r>
            <a:r>
              <a:rPr sz="2180" spc="-20" dirty="0">
                <a:latin typeface="Arial"/>
                <a:cs typeface="Arial"/>
              </a:rPr>
              <a:t>survey</a:t>
            </a:r>
            <a:endParaRPr sz="2180" dirty="0">
              <a:latin typeface="Arial"/>
              <a:cs typeface="Arial"/>
            </a:endParaRPr>
          </a:p>
          <a:p>
            <a:pPr marL="1197977" marR="3023886" indent="-271810">
              <a:spcBef>
                <a:spcPts val="495"/>
              </a:spcBef>
              <a:buClr>
                <a:srgbClr val="3333B2"/>
              </a:buClr>
              <a:buSzPct val="60000"/>
              <a:buChar char="►"/>
              <a:tabLst>
                <a:tab pos="1197977" algn="l"/>
              </a:tabLst>
            </a:pPr>
            <a:r>
              <a:rPr sz="1982" spc="-59" dirty="0">
                <a:latin typeface="Arial"/>
                <a:cs typeface="Arial"/>
              </a:rPr>
              <a:t>Individuals</a:t>
            </a:r>
            <a:r>
              <a:rPr sz="1982" spc="30" dirty="0">
                <a:latin typeface="Arial"/>
                <a:cs typeface="Arial"/>
              </a:rPr>
              <a:t> </a:t>
            </a:r>
            <a:r>
              <a:rPr sz="1982" dirty="0">
                <a:latin typeface="Arial"/>
                <a:cs typeface="Arial"/>
              </a:rPr>
              <a:t>with</a:t>
            </a:r>
            <a:r>
              <a:rPr sz="1982" spc="40" dirty="0">
                <a:latin typeface="Arial"/>
                <a:cs typeface="Arial"/>
              </a:rPr>
              <a:t> </a:t>
            </a:r>
            <a:r>
              <a:rPr sz="1982" spc="-109" dirty="0">
                <a:latin typeface="Arial"/>
                <a:cs typeface="Arial"/>
              </a:rPr>
              <a:t>telephones</a:t>
            </a:r>
            <a:r>
              <a:rPr sz="1982" spc="50" dirty="0">
                <a:latin typeface="Arial"/>
                <a:cs typeface="Arial"/>
              </a:rPr>
              <a:t> </a:t>
            </a:r>
            <a:r>
              <a:rPr sz="1982" spc="-79" dirty="0">
                <a:latin typeface="Arial"/>
                <a:cs typeface="Arial"/>
              </a:rPr>
              <a:t>tended</a:t>
            </a:r>
            <a:r>
              <a:rPr sz="1982" spc="40" dirty="0">
                <a:latin typeface="Arial"/>
                <a:cs typeface="Arial"/>
              </a:rPr>
              <a:t> </a:t>
            </a:r>
            <a:r>
              <a:rPr sz="1982" dirty="0">
                <a:latin typeface="Arial"/>
                <a:cs typeface="Arial"/>
              </a:rPr>
              <a:t>to</a:t>
            </a:r>
            <a:r>
              <a:rPr sz="1982" spc="40" dirty="0">
                <a:latin typeface="Arial"/>
                <a:cs typeface="Arial"/>
              </a:rPr>
              <a:t> </a:t>
            </a:r>
            <a:r>
              <a:rPr sz="1982" spc="-50" dirty="0">
                <a:latin typeface="Arial"/>
                <a:cs typeface="Arial"/>
              </a:rPr>
              <a:t>be </a:t>
            </a:r>
            <a:r>
              <a:rPr sz="1982" spc="-59" dirty="0">
                <a:latin typeface="Arial"/>
                <a:cs typeface="Arial"/>
              </a:rPr>
              <a:t>wealthier</a:t>
            </a:r>
            <a:r>
              <a:rPr sz="1982" spc="-20" dirty="0">
                <a:latin typeface="Arial"/>
                <a:cs typeface="Arial"/>
              </a:rPr>
              <a:t> </a:t>
            </a:r>
            <a:r>
              <a:rPr sz="1982" spc="-59" dirty="0">
                <a:latin typeface="Arial"/>
                <a:cs typeface="Arial"/>
              </a:rPr>
              <a:t>and</a:t>
            </a:r>
            <a:r>
              <a:rPr sz="1982" spc="-20" dirty="0">
                <a:latin typeface="Arial"/>
                <a:cs typeface="Arial"/>
              </a:rPr>
              <a:t> </a:t>
            </a:r>
            <a:r>
              <a:rPr sz="1982" spc="-119" dirty="0">
                <a:latin typeface="Arial"/>
                <a:cs typeface="Arial"/>
              </a:rPr>
              <a:t>have</a:t>
            </a:r>
            <a:r>
              <a:rPr sz="1982" spc="-10" dirty="0">
                <a:latin typeface="Arial"/>
                <a:cs typeface="Arial"/>
              </a:rPr>
              <a:t> </a:t>
            </a:r>
            <a:r>
              <a:rPr sz="1982" spc="-69" dirty="0">
                <a:latin typeface="Arial"/>
                <a:cs typeface="Arial"/>
              </a:rPr>
              <a:t>stable</a:t>
            </a:r>
            <a:r>
              <a:rPr sz="1982" spc="-20" dirty="0">
                <a:latin typeface="Arial"/>
                <a:cs typeface="Arial"/>
              </a:rPr>
              <a:t> </a:t>
            </a:r>
            <a:r>
              <a:rPr sz="1982" spc="-119" dirty="0">
                <a:latin typeface="Arial"/>
                <a:cs typeface="Arial"/>
              </a:rPr>
              <a:t>home</a:t>
            </a:r>
            <a:r>
              <a:rPr sz="1982" spc="-20" dirty="0">
                <a:latin typeface="Arial"/>
                <a:cs typeface="Arial"/>
              </a:rPr>
              <a:t> </a:t>
            </a:r>
            <a:r>
              <a:rPr sz="1982" spc="-149" dirty="0">
                <a:latin typeface="Arial"/>
                <a:cs typeface="Arial"/>
              </a:rPr>
              <a:t>addresses</a:t>
            </a:r>
            <a:endParaRPr sz="1982" dirty="0">
              <a:latin typeface="Arial"/>
              <a:cs typeface="Arial"/>
            </a:endParaRPr>
          </a:p>
        </p:txBody>
      </p:sp>
      <p:pic>
        <p:nvPicPr>
          <p:cNvPr id="5" name="object 7">
            <a:extLst>
              <a:ext uri="{FF2B5EF4-FFF2-40B4-BE49-F238E27FC236}">
                <a16:creationId xmlns:a16="http://schemas.microsoft.com/office/drawing/2014/main" id="{81A0C0FA-E890-DC37-921B-6B6C7000B017}"/>
              </a:ext>
            </a:extLst>
          </p:cNvPr>
          <p:cNvPicPr/>
          <p:nvPr/>
        </p:nvPicPr>
        <p:blipFill>
          <a:blip r:embed="rId2" cstate="print"/>
          <a:stretch>
            <a:fillRect/>
          </a:stretch>
        </p:blipFill>
        <p:spPr>
          <a:xfrm>
            <a:off x="9441124" y="3283895"/>
            <a:ext cx="2331515" cy="1764116"/>
          </a:xfrm>
          <a:prstGeom prst="rect">
            <a:avLst/>
          </a:prstGeom>
        </p:spPr>
      </p:pic>
    </p:spTree>
    <p:extLst>
      <p:ext uri="{BB962C8B-B14F-4D97-AF65-F5344CB8AC3E}">
        <p14:creationId xmlns:p14="http://schemas.microsoft.com/office/powerpoint/2010/main" val="1646577488"/>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1764841"/>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p:txBody>
      </p:sp>
      <p:sp>
        <p:nvSpPr>
          <p:cNvPr id="2" name="object 6">
            <a:extLst>
              <a:ext uri="{FF2B5EF4-FFF2-40B4-BE49-F238E27FC236}">
                <a16:creationId xmlns:a16="http://schemas.microsoft.com/office/drawing/2014/main" id="{817091AB-935D-0566-5FA6-A8E353D17F23}"/>
              </a:ext>
            </a:extLst>
          </p:cNvPr>
          <p:cNvSpPr txBox="1"/>
          <p:nvPr/>
        </p:nvSpPr>
        <p:spPr>
          <a:xfrm>
            <a:off x="3452955" y="2690029"/>
            <a:ext cx="5150421" cy="2873844"/>
          </a:xfrm>
          <a:prstGeom prst="rect">
            <a:avLst/>
          </a:prstGeom>
        </p:spPr>
        <p:txBody>
          <a:bodyPr vert="horz" wrap="square" lIns="0" tIns="159810" rIns="0" bIns="0" rtlCol="0">
            <a:spAutoFit/>
          </a:bodyPr>
          <a:lstStyle/>
          <a:p>
            <a:pPr marL="75503">
              <a:spcBef>
                <a:spcPts val="1258"/>
              </a:spcBef>
            </a:pPr>
            <a:r>
              <a:rPr sz="2180" spc="-69" dirty="0">
                <a:solidFill>
                  <a:srgbClr val="00B0F0"/>
                </a:solidFill>
                <a:latin typeface="Arial"/>
                <a:cs typeface="Arial"/>
              </a:rPr>
              <a:t>Visual</a:t>
            </a:r>
            <a:r>
              <a:rPr sz="2180" spc="40" dirty="0">
                <a:solidFill>
                  <a:srgbClr val="00B0F0"/>
                </a:solidFill>
                <a:latin typeface="Arial"/>
                <a:cs typeface="Arial"/>
              </a:rPr>
              <a:t> </a:t>
            </a:r>
            <a:r>
              <a:rPr sz="2180" spc="-59" dirty="0">
                <a:solidFill>
                  <a:srgbClr val="00B0F0"/>
                </a:solidFill>
                <a:latin typeface="Arial"/>
                <a:cs typeface="Arial"/>
              </a:rPr>
              <a:t>Bias</a:t>
            </a:r>
            <a:r>
              <a:rPr sz="2180" spc="40" dirty="0">
                <a:solidFill>
                  <a:srgbClr val="00B0F0"/>
                </a:solidFill>
                <a:latin typeface="Arial"/>
                <a:cs typeface="Arial"/>
              </a:rPr>
              <a:t> </a:t>
            </a:r>
            <a:r>
              <a:rPr sz="2180" dirty="0">
                <a:solidFill>
                  <a:srgbClr val="00B0F0"/>
                </a:solidFill>
                <a:latin typeface="Arial"/>
                <a:cs typeface="Arial"/>
              </a:rPr>
              <a:t>in</a:t>
            </a:r>
            <a:r>
              <a:rPr sz="2180" spc="40" dirty="0">
                <a:solidFill>
                  <a:srgbClr val="00B0F0"/>
                </a:solidFill>
                <a:latin typeface="Arial"/>
                <a:cs typeface="Arial"/>
              </a:rPr>
              <a:t> </a:t>
            </a:r>
            <a:r>
              <a:rPr sz="2180" dirty="0">
                <a:solidFill>
                  <a:srgbClr val="00B0F0"/>
                </a:solidFill>
                <a:latin typeface="Arial"/>
                <a:cs typeface="Arial"/>
              </a:rPr>
              <a:t>Art</a:t>
            </a:r>
            <a:r>
              <a:rPr sz="2180" spc="50" dirty="0">
                <a:solidFill>
                  <a:srgbClr val="00B0F0"/>
                </a:solidFill>
                <a:latin typeface="Arial"/>
                <a:cs typeface="Arial"/>
              </a:rPr>
              <a:t> </a:t>
            </a:r>
            <a:r>
              <a:rPr sz="2180" spc="-20" dirty="0">
                <a:solidFill>
                  <a:srgbClr val="00B0F0"/>
                </a:solidFill>
                <a:latin typeface="Arial"/>
                <a:cs typeface="Arial"/>
              </a:rPr>
              <a:t>Museums</a:t>
            </a:r>
            <a:endParaRPr sz="2180" dirty="0">
              <a:latin typeface="Arial"/>
              <a:cs typeface="Arial"/>
            </a:endParaRPr>
          </a:p>
          <a:p>
            <a:pPr marL="624156" marR="60402">
              <a:lnSpc>
                <a:spcPts val="2378"/>
              </a:lnSpc>
              <a:spcBef>
                <a:spcPts val="1328"/>
              </a:spcBef>
            </a:pPr>
            <a:r>
              <a:rPr sz="2180" dirty="0">
                <a:latin typeface="Arial"/>
                <a:cs typeface="Arial"/>
              </a:rPr>
              <a:t>Art</a:t>
            </a:r>
            <a:r>
              <a:rPr sz="2180" spc="89" dirty="0">
                <a:latin typeface="Arial"/>
                <a:cs typeface="Arial"/>
              </a:rPr>
              <a:t> </a:t>
            </a:r>
            <a:r>
              <a:rPr sz="2180" spc="-109" dirty="0">
                <a:latin typeface="Arial"/>
                <a:cs typeface="Arial"/>
              </a:rPr>
              <a:t>mediums,</a:t>
            </a:r>
            <a:r>
              <a:rPr sz="2180" spc="89" dirty="0">
                <a:latin typeface="Arial"/>
                <a:cs typeface="Arial"/>
              </a:rPr>
              <a:t> </a:t>
            </a:r>
            <a:r>
              <a:rPr sz="2180" spc="-20" dirty="0">
                <a:latin typeface="Arial"/>
                <a:cs typeface="Arial"/>
              </a:rPr>
              <a:t>political</a:t>
            </a:r>
            <a:r>
              <a:rPr sz="2180" spc="89" dirty="0">
                <a:latin typeface="Arial"/>
                <a:cs typeface="Arial"/>
              </a:rPr>
              <a:t> </a:t>
            </a:r>
            <a:r>
              <a:rPr sz="2180" spc="-168" dirty="0">
                <a:latin typeface="Arial"/>
                <a:cs typeface="Arial"/>
              </a:rPr>
              <a:t>agendas,</a:t>
            </a:r>
            <a:r>
              <a:rPr sz="2180" spc="89" dirty="0">
                <a:latin typeface="Arial"/>
                <a:cs typeface="Arial"/>
              </a:rPr>
              <a:t> </a:t>
            </a:r>
            <a:r>
              <a:rPr sz="2180" spc="-50" dirty="0">
                <a:latin typeface="Arial"/>
                <a:cs typeface="Arial"/>
              </a:rPr>
              <a:t>and </a:t>
            </a:r>
            <a:r>
              <a:rPr sz="2180" dirty="0">
                <a:latin typeface="Arial"/>
                <a:cs typeface="Arial"/>
              </a:rPr>
              <a:t>both</a:t>
            </a:r>
            <a:r>
              <a:rPr sz="2180" spc="-30" dirty="0">
                <a:latin typeface="Arial"/>
                <a:cs typeface="Arial"/>
              </a:rPr>
              <a:t> </a:t>
            </a:r>
            <a:r>
              <a:rPr sz="2180" dirty="0">
                <a:latin typeface="Arial"/>
                <a:cs typeface="Arial"/>
              </a:rPr>
              <a:t>artist</a:t>
            </a:r>
            <a:r>
              <a:rPr sz="2180" spc="-20" dirty="0">
                <a:latin typeface="Arial"/>
                <a:cs typeface="Arial"/>
              </a:rPr>
              <a:t> </a:t>
            </a:r>
            <a:r>
              <a:rPr sz="2180" spc="-79" dirty="0">
                <a:latin typeface="Arial"/>
                <a:cs typeface="Arial"/>
              </a:rPr>
              <a:t>and</a:t>
            </a:r>
            <a:r>
              <a:rPr sz="2180" spc="-20" dirty="0">
                <a:latin typeface="Arial"/>
                <a:cs typeface="Arial"/>
              </a:rPr>
              <a:t> </a:t>
            </a:r>
            <a:r>
              <a:rPr sz="2180" dirty="0">
                <a:latin typeface="Arial"/>
                <a:cs typeface="Arial"/>
              </a:rPr>
              <a:t>art</a:t>
            </a:r>
            <a:r>
              <a:rPr sz="2180" spc="-20" dirty="0">
                <a:latin typeface="Arial"/>
                <a:cs typeface="Arial"/>
              </a:rPr>
              <a:t> </a:t>
            </a:r>
            <a:r>
              <a:rPr sz="2180" spc="-40" dirty="0">
                <a:latin typeface="Arial"/>
                <a:cs typeface="Arial"/>
              </a:rPr>
              <a:t>curator</a:t>
            </a:r>
            <a:r>
              <a:rPr sz="2180" spc="-20" dirty="0">
                <a:latin typeface="Arial"/>
                <a:cs typeface="Arial"/>
              </a:rPr>
              <a:t> identities inform</a:t>
            </a:r>
            <a:r>
              <a:rPr sz="2180" spc="-10" dirty="0">
                <a:latin typeface="Arial"/>
                <a:cs typeface="Arial"/>
              </a:rPr>
              <a:t> </a:t>
            </a:r>
            <a:r>
              <a:rPr sz="2180" dirty="0">
                <a:latin typeface="Arial"/>
                <a:cs typeface="Arial"/>
              </a:rPr>
              <a:t>what</a:t>
            </a:r>
            <a:r>
              <a:rPr sz="2180" spc="10" dirty="0">
                <a:latin typeface="Arial"/>
                <a:cs typeface="Arial"/>
              </a:rPr>
              <a:t> </a:t>
            </a:r>
            <a:r>
              <a:rPr sz="2180" dirty="0">
                <a:latin typeface="Arial"/>
                <a:cs typeface="Arial"/>
              </a:rPr>
              <a:t>art</a:t>
            </a:r>
            <a:r>
              <a:rPr sz="2180" spc="10" dirty="0">
                <a:latin typeface="Arial"/>
                <a:cs typeface="Arial"/>
              </a:rPr>
              <a:t> </a:t>
            </a:r>
            <a:r>
              <a:rPr sz="2180" dirty="0">
                <a:latin typeface="Arial"/>
                <a:cs typeface="Arial"/>
              </a:rPr>
              <a:t>is</a:t>
            </a:r>
            <a:r>
              <a:rPr sz="2180" spc="20" dirty="0">
                <a:latin typeface="Arial"/>
                <a:cs typeface="Arial"/>
              </a:rPr>
              <a:t> </a:t>
            </a:r>
            <a:r>
              <a:rPr sz="2180" spc="-188" dirty="0">
                <a:latin typeface="Arial"/>
                <a:cs typeface="Arial"/>
              </a:rPr>
              <a:t>deemed</a:t>
            </a:r>
            <a:r>
              <a:rPr sz="2180" spc="30" dirty="0">
                <a:latin typeface="Arial"/>
                <a:cs typeface="Arial"/>
              </a:rPr>
              <a:t> </a:t>
            </a:r>
            <a:r>
              <a:rPr sz="2180" dirty="0">
                <a:latin typeface="Arial"/>
                <a:cs typeface="Arial"/>
              </a:rPr>
              <a:t>“worthy”</a:t>
            </a:r>
            <a:r>
              <a:rPr sz="2180" spc="20" dirty="0">
                <a:latin typeface="Arial"/>
                <a:cs typeface="Arial"/>
              </a:rPr>
              <a:t> </a:t>
            </a:r>
            <a:r>
              <a:rPr sz="2180" spc="-50" dirty="0">
                <a:latin typeface="Arial"/>
                <a:cs typeface="Arial"/>
              </a:rPr>
              <a:t>of </a:t>
            </a:r>
            <a:r>
              <a:rPr sz="2180" spc="-119" dirty="0">
                <a:latin typeface="Arial"/>
                <a:cs typeface="Arial"/>
              </a:rPr>
              <a:t>preserving</a:t>
            </a:r>
            <a:r>
              <a:rPr sz="218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displaying</a:t>
            </a:r>
            <a:endParaRPr sz="2180" dirty="0">
              <a:latin typeface="Arial"/>
              <a:cs typeface="Arial"/>
            </a:endParaRPr>
          </a:p>
          <a:p>
            <a:pPr marL="1172810" marR="242867" indent="-271810">
              <a:spcBef>
                <a:spcPts val="484"/>
              </a:spcBef>
              <a:buClr>
                <a:srgbClr val="3333B2"/>
              </a:buClr>
              <a:buSzPct val="60000"/>
              <a:buChar char="►"/>
              <a:tabLst>
                <a:tab pos="1172810" algn="l"/>
              </a:tabLst>
            </a:pPr>
            <a:r>
              <a:rPr sz="1982" spc="-109" dirty="0">
                <a:latin typeface="Arial"/>
                <a:cs typeface="Arial"/>
              </a:rPr>
              <a:t>Museum</a:t>
            </a:r>
            <a:r>
              <a:rPr sz="1982" spc="50" dirty="0">
                <a:latin typeface="Arial"/>
                <a:cs typeface="Arial"/>
              </a:rPr>
              <a:t> </a:t>
            </a:r>
            <a:r>
              <a:rPr sz="1982" spc="-69" dirty="0">
                <a:latin typeface="Arial"/>
                <a:cs typeface="Arial"/>
              </a:rPr>
              <a:t>collections</a:t>
            </a:r>
            <a:r>
              <a:rPr sz="1982" spc="50" dirty="0">
                <a:latin typeface="Arial"/>
                <a:cs typeface="Arial"/>
              </a:rPr>
              <a:t> </a:t>
            </a:r>
            <a:r>
              <a:rPr sz="1982" dirty="0">
                <a:latin typeface="Arial"/>
                <a:cs typeface="Arial"/>
              </a:rPr>
              <a:t>still</a:t>
            </a:r>
            <a:r>
              <a:rPr sz="1982" spc="50" dirty="0">
                <a:latin typeface="Arial"/>
                <a:cs typeface="Arial"/>
              </a:rPr>
              <a:t> </a:t>
            </a:r>
            <a:r>
              <a:rPr sz="1982" spc="-20" dirty="0">
                <a:latin typeface="Arial"/>
                <a:cs typeface="Arial"/>
              </a:rPr>
              <a:t>vastly </a:t>
            </a:r>
            <a:r>
              <a:rPr sz="1982" spc="-109" dirty="0">
                <a:latin typeface="Arial"/>
                <a:cs typeface="Arial"/>
              </a:rPr>
              <a:t>overrepresent</a:t>
            </a:r>
            <a:r>
              <a:rPr sz="1982" spc="-30" dirty="0">
                <a:latin typeface="Arial"/>
                <a:cs typeface="Arial"/>
              </a:rPr>
              <a:t> </a:t>
            </a:r>
            <a:r>
              <a:rPr sz="1982" spc="-20" dirty="0">
                <a:latin typeface="Arial"/>
                <a:cs typeface="Arial"/>
              </a:rPr>
              <a:t>artists</a:t>
            </a:r>
            <a:r>
              <a:rPr sz="1982" spc="-40" dirty="0">
                <a:latin typeface="Arial"/>
                <a:cs typeface="Arial"/>
              </a:rPr>
              <a:t> who </a:t>
            </a:r>
            <a:r>
              <a:rPr sz="1982" spc="-99" dirty="0">
                <a:latin typeface="Arial"/>
                <a:cs typeface="Arial"/>
              </a:rPr>
              <a:t>are</a:t>
            </a:r>
            <a:r>
              <a:rPr sz="1982" spc="-40" dirty="0">
                <a:latin typeface="Arial"/>
                <a:cs typeface="Arial"/>
              </a:rPr>
              <a:t> </a:t>
            </a:r>
            <a:r>
              <a:rPr sz="1982" spc="-20" dirty="0">
                <a:latin typeface="Arial"/>
                <a:cs typeface="Arial"/>
              </a:rPr>
              <a:t>white, </a:t>
            </a:r>
            <a:r>
              <a:rPr sz="1982" spc="-79" dirty="0">
                <a:latin typeface="Arial"/>
                <a:cs typeface="Arial"/>
              </a:rPr>
              <a:t>Western,</a:t>
            </a:r>
            <a:r>
              <a:rPr sz="1982" spc="-50" dirty="0">
                <a:latin typeface="Arial"/>
                <a:cs typeface="Arial"/>
              </a:rPr>
              <a:t> </a:t>
            </a:r>
            <a:r>
              <a:rPr sz="1982" spc="-59" dirty="0">
                <a:latin typeface="Arial"/>
                <a:cs typeface="Arial"/>
              </a:rPr>
              <a:t>and</a:t>
            </a:r>
            <a:r>
              <a:rPr sz="1982" spc="-40" dirty="0">
                <a:latin typeface="Arial"/>
                <a:cs typeface="Arial"/>
              </a:rPr>
              <a:t> male</a:t>
            </a:r>
            <a:endParaRPr sz="1982" dirty="0">
              <a:latin typeface="Arial"/>
              <a:cs typeface="Arial"/>
            </a:endParaRPr>
          </a:p>
        </p:txBody>
      </p:sp>
      <p:pic>
        <p:nvPicPr>
          <p:cNvPr id="4" name="object 7">
            <a:extLst>
              <a:ext uri="{FF2B5EF4-FFF2-40B4-BE49-F238E27FC236}">
                <a16:creationId xmlns:a16="http://schemas.microsoft.com/office/drawing/2014/main" id="{AC681F91-C100-B8E9-CBCA-2305FE3EFD6F}"/>
              </a:ext>
            </a:extLst>
          </p:cNvPr>
          <p:cNvPicPr/>
          <p:nvPr/>
        </p:nvPicPr>
        <p:blipFill>
          <a:blip r:embed="rId2" cstate="print"/>
          <a:stretch>
            <a:fillRect/>
          </a:stretch>
        </p:blipFill>
        <p:spPr>
          <a:xfrm>
            <a:off x="8849583" y="3484559"/>
            <a:ext cx="3089498" cy="1578217"/>
          </a:xfrm>
          <a:prstGeom prst="rect">
            <a:avLst/>
          </a:prstGeom>
        </p:spPr>
      </p:pic>
      <p:sp>
        <p:nvSpPr>
          <p:cNvPr id="6" name="object 8">
            <a:extLst>
              <a:ext uri="{FF2B5EF4-FFF2-40B4-BE49-F238E27FC236}">
                <a16:creationId xmlns:a16="http://schemas.microsoft.com/office/drawing/2014/main" id="{3DC7F9F2-4F10-E2AC-A20B-B53F16348764}"/>
              </a:ext>
            </a:extLst>
          </p:cNvPr>
          <p:cNvSpPr txBox="1"/>
          <p:nvPr/>
        </p:nvSpPr>
        <p:spPr>
          <a:xfrm>
            <a:off x="9001893" y="5228184"/>
            <a:ext cx="2785984" cy="207141"/>
          </a:xfrm>
          <a:prstGeom prst="rect">
            <a:avLst/>
          </a:prstGeom>
        </p:spPr>
        <p:txBody>
          <a:bodyPr vert="horz" wrap="square" lIns="0" tIns="23909" rIns="0" bIns="0" rtlCol="0">
            <a:spAutoFit/>
          </a:bodyPr>
          <a:lstStyle/>
          <a:p>
            <a:pPr marL="25168">
              <a:spcBef>
                <a:spcPts val="188"/>
              </a:spcBef>
            </a:pPr>
            <a:r>
              <a:rPr sz="1189" i="1" dirty="0">
                <a:latin typeface="Arial"/>
                <a:cs typeface="Arial"/>
              </a:rPr>
              <a:t>The</a:t>
            </a:r>
            <a:r>
              <a:rPr sz="1189" i="1" spc="10" dirty="0">
                <a:latin typeface="Arial"/>
                <a:cs typeface="Arial"/>
              </a:rPr>
              <a:t> </a:t>
            </a:r>
            <a:r>
              <a:rPr sz="1189" i="1" spc="-20" dirty="0">
                <a:latin typeface="Arial"/>
                <a:cs typeface="Arial"/>
              </a:rPr>
              <a:t>Horse</a:t>
            </a:r>
            <a:r>
              <a:rPr sz="1189" i="1" spc="20" dirty="0">
                <a:latin typeface="Arial"/>
                <a:cs typeface="Arial"/>
              </a:rPr>
              <a:t> </a:t>
            </a:r>
            <a:r>
              <a:rPr sz="1189" i="1" dirty="0">
                <a:latin typeface="Arial"/>
                <a:cs typeface="Arial"/>
              </a:rPr>
              <a:t>Fair</a:t>
            </a:r>
            <a:r>
              <a:rPr sz="1189" dirty="0">
                <a:latin typeface="Arial"/>
                <a:cs typeface="Arial"/>
              </a:rPr>
              <a:t>,</a:t>
            </a:r>
            <a:r>
              <a:rPr sz="1189" spc="10" dirty="0">
                <a:latin typeface="Arial"/>
                <a:cs typeface="Arial"/>
              </a:rPr>
              <a:t> </a:t>
            </a:r>
            <a:r>
              <a:rPr sz="1189" spc="-40" dirty="0">
                <a:latin typeface="Arial"/>
                <a:cs typeface="Arial"/>
              </a:rPr>
              <a:t>Rosa</a:t>
            </a:r>
            <a:r>
              <a:rPr sz="1189" spc="20" dirty="0">
                <a:latin typeface="Arial"/>
                <a:cs typeface="Arial"/>
              </a:rPr>
              <a:t> </a:t>
            </a:r>
            <a:r>
              <a:rPr sz="1189" dirty="0">
                <a:latin typeface="Arial"/>
                <a:cs typeface="Arial"/>
              </a:rPr>
              <a:t>Bonheur,</a:t>
            </a:r>
            <a:r>
              <a:rPr sz="1189" spc="10" dirty="0">
                <a:latin typeface="Arial"/>
                <a:cs typeface="Arial"/>
              </a:rPr>
              <a:t> </a:t>
            </a:r>
            <a:r>
              <a:rPr sz="1189" spc="-20" dirty="0">
                <a:latin typeface="Arial"/>
                <a:cs typeface="Arial"/>
              </a:rPr>
              <a:t>1852–55.</a:t>
            </a:r>
            <a:endParaRPr sz="1189">
              <a:latin typeface="Arial"/>
              <a:cs typeface="Arial"/>
            </a:endParaRPr>
          </a:p>
        </p:txBody>
      </p:sp>
    </p:spTree>
    <p:extLst>
      <p:ext uri="{BB962C8B-B14F-4D97-AF65-F5344CB8AC3E}">
        <p14:creationId xmlns:p14="http://schemas.microsoft.com/office/powerpoint/2010/main" val="195654308"/>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5574667"/>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lang="en-US" sz="2180" i="1" spc="-20" dirty="0">
              <a:latin typeface="Arial"/>
              <a:cs typeface="Arial"/>
            </a:endParaRPr>
          </a:p>
          <a:p>
            <a:pPr marL="99412" marR="35235">
              <a:lnSpc>
                <a:spcPct val="102600"/>
              </a:lnSpc>
              <a:spcBef>
                <a:spcPts val="109"/>
              </a:spcBef>
            </a:pPr>
            <a:endParaRPr lang="en-US" sz="2180" i="1" spc="-20" dirty="0">
              <a:latin typeface="Arial"/>
              <a:cs typeface="Arial"/>
            </a:endParaRPr>
          </a:p>
          <a:p>
            <a:pPr marL="99412" marR="35235">
              <a:lnSpc>
                <a:spcPct val="102600"/>
              </a:lnSpc>
              <a:spcBef>
                <a:spcPts val="109"/>
              </a:spcBef>
            </a:pPr>
            <a:endParaRPr lang="en-US" sz="2180" i="1" spc="-20" dirty="0">
              <a:latin typeface="Arial"/>
              <a:cs typeface="Arial"/>
            </a:endParaRPr>
          </a:p>
          <a:p>
            <a:pPr marL="25168"/>
            <a:r>
              <a:rPr lang="en-US" sz="2180" spc="-119" dirty="0">
                <a:solidFill>
                  <a:srgbClr val="00B0F0"/>
                </a:solidFill>
                <a:latin typeface="Arial"/>
                <a:cs typeface="Arial"/>
              </a:rPr>
              <a:t>Representation</a:t>
            </a:r>
            <a:r>
              <a:rPr lang="en-US" sz="2180" spc="50" dirty="0">
                <a:solidFill>
                  <a:srgbClr val="00B0F0"/>
                </a:solidFill>
                <a:latin typeface="Arial"/>
                <a:cs typeface="Arial"/>
              </a:rPr>
              <a:t> </a:t>
            </a:r>
            <a:r>
              <a:rPr lang="en-US" sz="2180" dirty="0">
                <a:solidFill>
                  <a:srgbClr val="00B0F0"/>
                </a:solidFill>
                <a:latin typeface="Arial"/>
                <a:cs typeface="Arial"/>
              </a:rPr>
              <a:t>in</a:t>
            </a:r>
            <a:r>
              <a:rPr lang="en-US" sz="2180" spc="59" dirty="0">
                <a:solidFill>
                  <a:srgbClr val="00B0F0"/>
                </a:solidFill>
                <a:latin typeface="Arial"/>
                <a:cs typeface="Arial"/>
              </a:rPr>
              <a:t> </a:t>
            </a:r>
            <a:r>
              <a:rPr lang="en-US" sz="2180" spc="-119" dirty="0">
                <a:solidFill>
                  <a:srgbClr val="00B0F0"/>
                </a:solidFill>
                <a:latin typeface="Arial"/>
                <a:cs typeface="Arial"/>
              </a:rPr>
              <a:t>COVID-</a:t>
            </a:r>
            <a:r>
              <a:rPr lang="en-US" sz="2180" dirty="0">
                <a:solidFill>
                  <a:srgbClr val="00B0F0"/>
                </a:solidFill>
                <a:latin typeface="Arial"/>
                <a:cs typeface="Arial"/>
              </a:rPr>
              <a:t>19</a:t>
            </a:r>
            <a:r>
              <a:rPr lang="en-US" sz="2180" spc="59" dirty="0">
                <a:solidFill>
                  <a:srgbClr val="00B0F0"/>
                </a:solidFill>
                <a:latin typeface="Arial"/>
                <a:cs typeface="Arial"/>
              </a:rPr>
              <a:t> </a:t>
            </a:r>
            <a:r>
              <a:rPr lang="en-US" sz="2180" spc="-20" dirty="0">
                <a:solidFill>
                  <a:srgbClr val="00B0F0"/>
                </a:solidFill>
                <a:latin typeface="Arial"/>
                <a:cs typeface="Arial"/>
              </a:rPr>
              <a:t>Studies</a:t>
            </a:r>
            <a:endParaRPr lang="en-US" sz="2180" dirty="0">
              <a:latin typeface="Arial"/>
              <a:cs typeface="Arial"/>
            </a:endParaRPr>
          </a:p>
          <a:p>
            <a:pPr marL="573821" marR="3792754">
              <a:lnSpc>
                <a:spcPct val="102600"/>
              </a:lnSpc>
              <a:spcBef>
                <a:spcPts val="1952"/>
              </a:spcBef>
            </a:pPr>
            <a:r>
              <a:rPr lang="en-US" sz="2180" spc="-40" dirty="0">
                <a:latin typeface="Arial"/>
                <a:cs typeface="Arial"/>
              </a:rPr>
              <a:t>Historic</a:t>
            </a:r>
            <a:r>
              <a:rPr lang="en-US" sz="2180" spc="30" dirty="0">
                <a:latin typeface="Arial"/>
                <a:cs typeface="Arial"/>
              </a:rPr>
              <a:t> </a:t>
            </a:r>
            <a:r>
              <a:rPr lang="en-US" sz="2180" spc="-59" dirty="0">
                <a:latin typeface="Arial"/>
                <a:cs typeface="Arial"/>
              </a:rPr>
              <a:t>mistreatment</a:t>
            </a:r>
            <a:r>
              <a:rPr lang="en-US" sz="2180" spc="30" dirty="0">
                <a:latin typeface="Arial"/>
                <a:cs typeface="Arial"/>
              </a:rPr>
              <a:t> </a:t>
            </a:r>
            <a:r>
              <a:rPr lang="en-US" sz="2180" dirty="0">
                <a:latin typeface="Arial"/>
                <a:cs typeface="Arial"/>
              </a:rPr>
              <a:t>of</a:t>
            </a:r>
            <a:r>
              <a:rPr lang="en-US" sz="2180" spc="30" dirty="0">
                <a:latin typeface="Arial"/>
                <a:cs typeface="Arial"/>
              </a:rPr>
              <a:t> </a:t>
            </a:r>
            <a:r>
              <a:rPr lang="en-US" sz="2180" spc="-119" dirty="0">
                <a:latin typeface="Arial"/>
                <a:cs typeface="Arial"/>
              </a:rPr>
              <a:t>people</a:t>
            </a:r>
            <a:r>
              <a:rPr lang="en-US" sz="2180" spc="40" dirty="0">
                <a:latin typeface="Arial"/>
                <a:cs typeface="Arial"/>
              </a:rPr>
              <a:t> </a:t>
            </a:r>
            <a:r>
              <a:rPr lang="en-US" sz="2180" spc="-50" dirty="0">
                <a:latin typeface="Arial"/>
                <a:cs typeface="Arial"/>
              </a:rPr>
              <a:t>of </a:t>
            </a:r>
            <a:r>
              <a:rPr lang="en-US" sz="2180" spc="-59" dirty="0">
                <a:latin typeface="Arial"/>
                <a:cs typeface="Arial"/>
              </a:rPr>
              <a:t>color</a:t>
            </a:r>
            <a:r>
              <a:rPr lang="en-US" sz="2180" spc="-99" dirty="0">
                <a:latin typeface="Arial"/>
                <a:cs typeface="Arial"/>
              </a:rPr>
              <a:t> </a:t>
            </a:r>
            <a:r>
              <a:rPr lang="en-US" sz="2180" spc="-188" dirty="0">
                <a:latin typeface="Arial"/>
                <a:cs typeface="Arial"/>
              </a:rPr>
              <a:t>as</a:t>
            </a:r>
            <a:r>
              <a:rPr lang="en-US" sz="2180" spc="40" dirty="0">
                <a:latin typeface="Arial"/>
                <a:cs typeface="Arial"/>
              </a:rPr>
              <a:t> </a:t>
            </a:r>
            <a:r>
              <a:rPr lang="en-US" sz="2180" spc="-50" dirty="0">
                <a:latin typeface="Arial"/>
                <a:cs typeface="Arial"/>
              </a:rPr>
              <a:t>well</a:t>
            </a:r>
            <a:r>
              <a:rPr lang="en-US" sz="2180" spc="-79" dirty="0">
                <a:latin typeface="Arial"/>
                <a:cs typeface="Arial"/>
              </a:rPr>
              <a:t> </a:t>
            </a:r>
            <a:r>
              <a:rPr lang="en-US" sz="2180" spc="-188" dirty="0">
                <a:latin typeface="Arial"/>
                <a:cs typeface="Arial"/>
              </a:rPr>
              <a:t>as</a:t>
            </a:r>
            <a:r>
              <a:rPr lang="en-US" sz="2180" spc="40" dirty="0">
                <a:latin typeface="Arial"/>
                <a:cs typeface="Arial"/>
              </a:rPr>
              <a:t> </a:t>
            </a:r>
            <a:r>
              <a:rPr lang="en-US" sz="2180" spc="-79" dirty="0">
                <a:latin typeface="Arial"/>
                <a:cs typeface="Arial"/>
              </a:rPr>
              <a:t>ongoing</a:t>
            </a:r>
            <a:r>
              <a:rPr lang="en-US" sz="2180" spc="-20" dirty="0">
                <a:latin typeface="Arial"/>
                <a:cs typeface="Arial"/>
              </a:rPr>
              <a:t> </a:t>
            </a:r>
            <a:r>
              <a:rPr lang="en-US" sz="2180" spc="-79" dirty="0">
                <a:latin typeface="Arial"/>
                <a:cs typeface="Arial"/>
              </a:rPr>
              <a:t>racism</a:t>
            </a:r>
            <a:r>
              <a:rPr lang="en-US" sz="2180" spc="-30" dirty="0">
                <a:latin typeface="Arial"/>
                <a:cs typeface="Arial"/>
              </a:rPr>
              <a:t> </a:t>
            </a:r>
            <a:r>
              <a:rPr lang="en-US" sz="2180" spc="-50" dirty="0">
                <a:latin typeface="Arial"/>
                <a:cs typeface="Arial"/>
              </a:rPr>
              <a:t>and </a:t>
            </a:r>
            <a:r>
              <a:rPr lang="en-US" sz="2180" spc="-59" dirty="0">
                <a:latin typeface="Arial"/>
                <a:cs typeface="Arial"/>
              </a:rPr>
              <a:t>discrimination</a:t>
            </a:r>
            <a:r>
              <a:rPr lang="en-US" sz="2180" spc="-20" dirty="0">
                <a:latin typeface="Arial"/>
                <a:cs typeface="Arial"/>
              </a:rPr>
              <a:t> </a:t>
            </a:r>
            <a:r>
              <a:rPr lang="en-US" sz="2180" spc="-129" dirty="0">
                <a:latin typeface="Arial"/>
                <a:cs typeface="Arial"/>
              </a:rPr>
              <a:t>have</a:t>
            </a:r>
            <a:r>
              <a:rPr lang="en-US" sz="2180" spc="-10" dirty="0">
                <a:latin typeface="Arial"/>
                <a:cs typeface="Arial"/>
              </a:rPr>
              <a:t> </a:t>
            </a:r>
            <a:r>
              <a:rPr lang="en-US" sz="2180" spc="-109" dirty="0">
                <a:latin typeface="Arial"/>
                <a:cs typeface="Arial"/>
              </a:rPr>
              <a:t>bred</a:t>
            </a:r>
            <a:r>
              <a:rPr lang="en-US" sz="2180" spc="-10" dirty="0">
                <a:latin typeface="Arial"/>
                <a:cs typeface="Arial"/>
              </a:rPr>
              <a:t> </a:t>
            </a:r>
            <a:r>
              <a:rPr lang="en-US" sz="2180" spc="-20" dirty="0">
                <a:latin typeface="Arial"/>
                <a:cs typeface="Arial"/>
              </a:rPr>
              <a:t>distrust</a:t>
            </a:r>
            <a:r>
              <a:rPr lang="en-US" sz="2180" spc="-10" dirty="0">
                <a:latin typeface="Arial"/>
                <a:cs typeface="Arial"/>
              </a:rPr>
              <a:t> </a:t>
            </a:r>
            <a:r>
              <a:rPr lang="en-US" sz="2180" spc="-50" dirty="0">
                <a:latin typeface="Arial"/>
                <a:cs typeface="Arial"/>
              </a:rPr>
              <a:t>of </a:t>
            </a:r>
            <a:r>
              <a:rPr lang="en-US" sz="2180" dirty="0">
                <a:latin typeface="Arial"/>
                <a:cs typeface="Arial"/>
              </a:rPr>
              <a:t>the</a:t>
            </a:r>
            <a:r>
              <a:rPr lang="en-US" sz="2180" spc="-30" dirty="0">
                <a:latin typeface="Arial"/>
                <a:cs typeface="Arial"/>
              </a:rPr>
              <a:t> </a:t>
            </a:r>
            <a:r>
              <a:rPr lang="en-US" sz="2180" spc="-99" dirty="0">
                <a:latin typeface="Arial"/>
                <a:cs typeface="Arial"/>
              </a:rPr>
              <a:t>medical</a:t>
            </a:r>
            <a:r>
              <a:rPr lang="en-US" sz="2180" spc="-20" dirty="0">
                <a:latin typeface="Arial"/>
                <a:cs typeface="Arial"/>
              </a:rPr>
              <a:t> field,</a:t>
            </a:r>
            <a:r>
              <a:rPr lang="en-US" sz="2180" spc="-30" dirty="0">
                <a:latin typeface="Arial"/>
                <a:cs typeface="Arial"/>
              </a:rPr>
              <a:t> </a:t>
            </a:r>
            <a:r>
              <a:rPr lang="en-US" sz="2180" spc="-59" dirty="0">
                <a:latin typeface="Arial"/>
                <a:cs typeface="Arial"/>
              </a:rPr>
              <a:t>particularly</a:t>
            </a:r>
            <a:r>
              <a:rPr lang="en-US" sz="2180" spc="-20" dirty="0">
                <a:latin typeface="Arial"/>
                <a:cs typeface="Arial"/>
              </a:rPr>
              <a:t> within </a:t>
            </a:r>
            <a:r>
              <a:rPr lang="en-US" sz="2180" spc="-40" dirty="0">
                <a:latin typeface="Arial"/>
                <a:cs typeface="Arial"/>
              </a:rPr>
              <a:t>racially</a:t>
            </a:r>
            <a:r>
              <a:rPr lang="en-US" sz="2180" spc="-20" dirty="0">
                <a:latin typeface="Arial"/>
                <a:cs typeface="Arial"/>
              </a:rPr>
              <a:t> </a:t>
            </a:r>
            <a:r>
              <a:rPr lang="en-US" sz="2180" spc="-59" dirty="0">
                <a:latin typeface="Arial"/>
                <a:cs typeface="Arial"/>
              </a:rPr>
              <a:t>minoritized</a:t>
            </a:r>
            <a:r>
              <a:rPr lang="en-US" sz="2180" spc="-10" dirty="0">
                <a:latin typeface="Arial"/>
                <a:cs typeface="Arial"/>
              </a:rPr>
              <a:t> </a:t>
            </a:r>
            <a:r>
              <a:rPr lang="en-US" sz="2180" spc="-20" dirty="0">
                <a:latin typeface="Arial"/>
                <a:cs typeface="Arial"/>
              </a:rPr>
              <a:t>communities</a:t>
            </a:r>
            <a:endParaRPr lang="en-US" sz="2180" dirty="0">
              <a:latin typeface="Arial"/>
              <a:cs typeface="Arial"/>
            </a:endParaRPr>
          </a:p>
          <a:p>
            <a:pPr marL="573821" marR="4122451">
              <a:lnSpc>
                <a:spcPct val="102600"/>
              </a:lnSpc>
              <a:spcBef>
                <a:spcPts val="991"/>
              </a:spcBef>
            </a:pPr>
            <a:r>
              <a:rPr lang="en-US" sz="2180" spc="-20" dirty="0">
                <a:latin typeface="Arial"/>
                <a:cs typeface="Arial"/>
              </a:rPr>
              <a:t>Other</a:t>
            </a:r>
            <a:r>
              <a:rPr lang="en-US" sz="2180" spc="10" dirty="0">
                <a:latin typeface="Arial"/>
                <a:cs typeface="Arial"/>
              </a:rPr>
              <a:t> </a:t>
            </a:r>
            <a:r>
              <a:rPr lang="en-US" sz="2180" spc="-89" dirty="0">
                <a:latin typeface="Arial"/>
                <a:cs typeface="Arial"/>
              </a:rPr>
              <a:t>barriers</a:t>
            </a:r>
            <a:r>
              <a:rPr lang="en-US" sz="2180" spc="20" dirty="0">
                <a:latin typeface="Arial"/>
                <a:cs typeface="Arial"/>
              </a:rPr>
              <a:t> </a:t>
            </a:r>
            <a:r>
              <a:rPr lang="en-US" sz="2180" dirty="0">
                <a:latin typeface="Arial"/>
                <a:cs typeface="Arial"/>
              </a:rPr>
              <a:t>to</a:t>
            </a:r>
            <a:r>
              <a:rPr lang="en-US" sz="2180" spc="10" dirty="0">
                <a:latin typeface="Arial"/>
                <a:cs typeface="Arial"/>
              </a:rPr>
              <a:t> </a:t>
            </a:r>
            <a:r>
              <a:rPr lang="en-US" sz="2180" spc="-20" dirty="0">
                <a:latin typeface="Arial"/>
                <a:cs typeface="Arial"/>
              </a:rPr>
              <a:t>participation: </a:t>
            </a:r>
            <a:r>
              <a:rPr lang="en-US" sz="2180" spc="-119" dirty="0">
                <a:latin typeface="Arial"/>
                <a:cs typeface="Arial"/>
              </a:rPr>
              <a:t>language</a:t>
            </a:r>
            <a:r>
              <a:rPr lang="en-US" sz="2180" spc="-20" dirty="0">
                <a:latin typeface="Arial"/>
                <a:cs typeface="Arial"/>
              </a:rPr>
              <a:t> </a:t>
            </a:r>
            <a:r>
              <a:rPr lang="en-US" sz="2180" spc="-89" dirty="0">
                <a:latin typeface="Arial"/>
                <a:cs typeface="Arial"/>
              </a:rPr>
              <a:t>barriers,</a:t>
            </a:r>
            <a:r>
              <a:rPr lang="en-US" sz="2180" spc="-10" dirty="0">
                <a:latin typeface="Arial"/>
                <a:cs typeface="Arial"/>
              </a:rPr>
              <a:t> </a:t>
            </a:r>
            <a:r>
              <a:rPr lang="en-US" sz="2180" spc="-50" dirty="0">
                <a:latin typeface="Arial"/>
                <a:cs typeface="Arial"/>
              </a:rPr>
              <a:t>health</a:t>
            </a:r>
            <a:r>
              <a:rPr lang="en-US" sz="2180" spc="-20" dirty="0">
                <a:latin typeface="Arial"/>
                <a:cs typeface="Arial"/>
              </a:rPr>
              <a:t> </a:t>
            </a:r>
            <a:r>
              <a:rPr lang="en-US" sz="2180" spc="-59" dirty="0">
                <a:latin typeface="Arial"/>
                <a:cs typeface="Arial"/>
              </a:rPr>
              <a:t>literacy, </a:t>
            </a:r>
            <a:r>
              <a:rPr lang="en-US" sz="2180" spc="-20" dirty="0">
                <a:latin typeface="Arial"/>
                <a:cs typeface="Arial"/>
              </a:rPr>
              <a:t>time/cost</a:t>
            </a:r>
            <a:endParaRPr sz="2180" dirty="0">
              <a:latin typeface="Arial"/>
              <a:cs typeface="Arial"/>
            </a:endParaRPr>
          </a:p>
        </p:txBody>
      </p:sp>
      <p:pic>
        <p:nvPicPr>
          <p:cNvPr id="8" name="object 7">
            <a:extLst>
              <a:ext uri="{FF2B5EF4-FFF2-40B4-BE49-F238E27FC236}">
                <a16:creationId xmlns:a16="http://schemas.microsoft.com/office/drawing/2014/main" id="{99B2F381-E65F-E7B7-2666-3A10DF2B7C72}"/>
              </a:ext>
            </a:extLst>
          </p:cNvPr>
          <p:cNvPicPr/>
          <p:nvPr/>
        </p:nvPicPr>
        <p:blipFill>
          <a:blip r:embed="rId2" cstate="print"/>
          <a:stretch>
            <a:fillRect/>
          </a:stretch>
        </p:blipFill>
        <p:spPr>
          <a:xfrm>
            <a:off x="8120978" y="2684390"/>
            <a:ext cx="3456361" cy="3040630"/>
          </a:xfrm>
          <a:prstGeom prst="rect">
            <a:avLst/>
          </a:prstGeom>
        </p:spPr>
      </p:pic>
      <p:sp>
        <p:nvSpPr>
          <p:cNvPr id="9" name="object 8">
            <a:extLst>
              <a:ext uri="{FF2B5EF4-FFF2-40B4-BE49-F238E27FC236}">
                <a16:creationId xmlns:a16="http://schemas.microsoft.com/office/drawing/2014/main" id="{ADA8203C-4D83-1E13-2462-04C10CBF5AD1}"/>
              </a:ext>
            </a:extLst>
          </p:cNvPr>
          <p:cNvSpPr txBox="1"/>
          <p:nvPr/>
        </p:nvSpPr>
        <p:spPr>
          <a:xfrm>
            <a:off x="8330462" y="5890404"/>
            <a:ext cx="3018778" cy="207141"/>
          </a:xfrm>
          <a:prstGeom prst="rect">
            <a:avLst/>
          </a:prstGeom>
        </p:spPr>
        <p:txBody>
          <a:bodyPr vert="horz" wrap="square" lIns="0" tIns="23909" rIns="0" bIns="0" rtlCol="0">
            <a:spAutoFit/>
          </a:bodyPr>
          <a:lstStyle/>
          <a:p>
            <a:pPr marL="25168">
              <a:spcBef>
                <a:spcPts val="188"/>
              </a:spcBef>
            </a:pPr>
            <a:r>
              <a:rPr sz="1189" dirty="0">
                <a:latin typeface="Arial"/>
                <a:cs typeface="Arial"/>
              </a:rPr>
              <a:t>From</a:t>
            </a:r>
            <a:r>
              <a:rPr sz="1189" spc="30" dirty="0">
                <a:latin typeface="Arial"/>
                <a:cs typeface="Arial"/>
              </a:rPr>
              <a:t> </a:t>
            </a:r>
            <a:r>
              <a:rPr sz="1189" dirty="0">
                <a:latin typeface="Arial"/>
                <a:cs typeface="Arial"/>
              </a:rPr>
              <a:t>the</a:t>
            </a:r>
            <a:r>
              <a:rPr sz="1189" spc="40" dirty="0">
                <a:latin typeface="Arial"/>
                <a:cs typeface="Arial"/>
              </a:rPr>
              <a:t> </a:t>
            </a:r>
            <a:r>
              <a:rPr sz="1189" i="1" dirty="0">
                <a:latin typeface="Arial"/>
                <a:cs typeface="Arial"/>
              </a:rPr>
              <a:t>New</a:t>
            </a:r>
            <a:r>
              <a:rPr sz="1189" i="1" spc="30" dirty="0">
                <a:latin typeface="Arial"/>
                <a:cs typeface="Arial"/>
              </a:rPr>
              <a:t> </a:t>
            </a:r>
            <a:r>
              <a:rPr sz="1189" i="1" spc="-20" dirty="0">
                <a:latin typeface="Arial"/>
                <a:cs typeface="Arial"/>
              </a:rPr>
              <a:t>England</a:t>
            </a:r>
            <a:r>
              <a:rPr sz="1189" i="1" spc="40" dirty="0">
                <a:latin typeface="Arial"/>
                <a:cs typeface="Arial"/>
              </a:rPr>
              <a:t> </a:t>
            </a:r>
            <a:r>
              <a:rPr sz="1189" i="1" dirty="0">
                <a:latin typeface="Arial"/>
                <a:cs typeface="Arial"/>
              </a:rPr>
              <a:t>Journal</a:t>
            </a:r>
            <a:r>
              <a:rPr sz="1189" i="1" spc="40" dirty="0">
                <a:latin typeface="Arial"/>
                <a:cs typeface="Arial"/>
              </a:rPr>
              <a:t> </a:t>
            </a:r>
            <a:r>
              <a:rPr sz="1189" i="1" dirty="0">
                <a:latin typeface="Arial"/>
                <a:cs typeface="Arial"/>
              </a:rPr>
              <a:t>of</a:t>
            </a:r>
            <a:r>
              <a:rPr sz="1189" i="1" spc="40" dirty="0">
                <a:latin typeface="Arial"/>
                <a:cs typeface="Arial"/>
              </a:rPr>
              <a:t> </a:t>
            </a:r>
            <a:r>
              <a:rPr sz="1189" i="1" spc="-20" dirty="0">
                <a:latin typeface="Arial"/>
                <a:cs typeface="Arial"/>
              </a:rPr>
              <a:t>Medicine</a:t>
            </a:r>
            <a:r>
              <a:rPr sz="1189" spc="-20" dirty="0">
                <a:latin typeface="Arial"/>
                <a:cs typeface="Arial"/>
              </a:rPr>
              <a:t>.</a:t>
            </a:r>
            <a:endParaRPr sz="1189">
              <a:latin typeface="Arial"/>
              <a:cs typeface="Arial"/>
            </a:endParaRPr>
          </a:p>
        </p:txBody>
      </p:sp>
    </p:spTree>
    <p:extLst>
      <p:ext uri="{BB962C8B-B14F-4D97-AF65-F5344CB8AC3E}">
        <p14:creationId xmlns:p14="http://schemas.microsoft.com/office/powerpoint/2010/main" val="1534331370"/>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6889707"/>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spc="-109" dirty="0">
              <a:latin typeface="Arial"/>
              <a:cs typeface="Arial"/>
            </a:endParaRPr>
          </a:p>
          <a:p>
            <a:pPr marL="99412" marR="35235">
              <a:lnSpc>
                <a:spcPct val="102600"/>
              </a:lnSpc>
              <a:spcBef>
                <a:spcPts val="109"/>
              </a:spcBef>
            </a:pPr>
            <a:r>
              <a:rPr lang="en-US" sz="2400" spc="-109" dirty="0">
                <a:latin typeface="Arial"/>
                <a:cs typeface="Arial"/>
              </a:rPr>
              <a:t>Form 8 groups, each will be assigned a scenario. For your scenario, identify the sampling methods described, and describe the statistical pros and cons of the method in the city’s context.</a:t>
            </a:r>
            <a:r>
              <a:rPr lang="en-US" sz="2400" i="1" spc="-20" dirty="0">
                <a:latin typeface="Arial"/>
                <a:cs typeface="Arial"/>
              </a:rPr>
              <a:t> Be prepared to share with the class!</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a:pPr>
            <a:r>
              <a:rPr lang="en-US" sz="2400" dirty="0">
                <a:effectLst/>
                <a:latin typeface="Helvetica" pitchFamily="2" charset="0"/>
              </a:rPr>
              <a:t>Randomly sample 200 households from the city. </a:t>
            </a:r>
          </a:p>
          <a:p>
            <a:pPr marL="457200" indent="-457200">
              <a:buFont typeface="+mj-lt"/>
              <a:buAutoNum type="alphaLcParenR"/>
            </a:pPr>
            <a:r>
              <a:rPr lang="en-US" sz="2400" dirty="0">
                <a:effectLst/>
                <a:latin typeface="Helvetica" pitchFamily="2" charset="0"/>
              </a:rPr>
              <a:t>Divide the city into 20 neighborhoods, and sample 10 households from each neighborhood. </a:t>
            </a:r>
          </a:p>
          <a:p>
            <a:pPr marL="457200" indent="-457200">
              <a:buFont typeface="+mj-lt"/>
              <a:buAutoNum type="alphaLcParenR"/>
            </a:pPr>
            <a:r>
              <a:rPr lang="en-US" sz="2400" dirty="0">
                <a:effectLst/>
                <a:latin typeface="Helvetica" pitchFamily="2" charset="0"/>
              </a:rPr>
              <a:t>Divide the city into 20 neighborhoods, randomly sample 8 neighborhoods, and then randomly sample 50 households from those neighborhoods. </a:t>
            </a:r>
          </a:p>
          <a:p>
            <a:pPr marL="457200" indent="-457200">
              <a:buFont typeface="+mj-lt"/>
              <a:buAutoNum type="alphaLcParenR"/>
            </a:pPr>
            <a:r>
              <a:rPr lang="en-US" sz="2400" dirty="0">
                <a:effectLst/>
                <a:latin typeface="Helvetica" pitchFamily="2" charset="0"/>
              </a:rPr>
              <a:t>Sample the 200 households closest to the city council offices.</a:t>
            </a:r>
          </a:p>
        </p:txBody>
      </p:sp>
    </p:spTree>
    <p:extLst>
      <p:ext uri="{BB962C8B-B14F-4D97-AF65-F5344CB8AC3E}">
        <p14:creationId xmlns:p14="http://schemas.microsoft.com/office/powerpoint/2010/main" val="1973528911"/>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376613"/>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a:pPr>
            <a:r>
              <a:rPr lang="en-US" sz="2400" dirty="0">
                <a:effectLst/>
                <a:latin typeface="Helvetica" pitchFamily="2" charset="0"/>
              </a:rPr>
              <a:t>Randomly sample 200 households from the city. </a:t>
            </a:r>
          </a:p>
        </p:txBody>
      </p:sp>
    </p:spTree>
    <p:extLst>
      <p:ext uri="{BB962C8B-B14F-4D97-AF65-F5344CB8AC3E}">
        <p14:creationId xmlns:p14="http://schemas.microsoft.com/office/powerpoint/2010/main" val="2476368695"/>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745945"/>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startAt="2"/>
            </a:pPr>
            <a:r>
              <a:rPr lang="en-US" sz="2400" dirty="0">
                <a:effectLst/>
                <a:latin typeface="Helvetica" pitchFamily="2" charset="0"/>
              </a:rPr>
              <a:t>Divide the city into 20 neighborhoods, and sample 10 households from each neighborhood. </a:t>
            </a:r>
          </a:p>
        </p:txBody>
      </p:sp>
    </p:spTree>
    <p:extLst>
      <p:ext uri="{BB962C8B-B14F-4D97-AF65-F5344CB8AC3E}">
        <p14:creationId xmlns:p14="http://schemas.microsoft.com/office/powerpoint/2010/main" val="2746089116"/>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3115276"/>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startAt="3"/>
            </a:pPr>
            <a:r>
              <a:rPr lang="en-US" sz="2400" dirty="0">
                <a:effectLst/>
                <a:latin typeface="Helvetica" pitchFamily="2" charset="0"/>
              </a:rPr>
              <a:t>Divide the city into 20 neighborhoods, randomly sample 8 neighborhoods, and then randomly sample 50 households from those neighborhoods. </a:t>
            </a:r>
          </a:p>
        </p:txBody>
      </p:sp>
    </p:spTree>
    <p:extLst>
      <p:ext uri="{BB962C8B-B14F-4D97-AF65-F5344CB8AC3E}">
        <p14:creationId xmlns:p14="http://schemas.microsoft.com/office/powerpoint/2010/main" val="2452307410"/>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Data: Variable Taxonomy</a:t>
            </a:r>
          </a:p>
        </p:txBody>
      </p:sp>
      <p:pic>
        <p:nvPicPr>
          <p:cNvPr id="2" name="object 3">
            <a:extLst>
              <a:ext uri="{FF2B5EF4-FFF2-40B4-BE49-F238E27FC236}">
                <a16:creationId xmlns:a16="http://schemas.microsoft.com/office/drawing/2014/main" id="{BF42D301-BDEC-CA91-AB89-3925CF2FEE77}"/>
              </a:ext>
            </a:extLst>
          </p:cNvPr>
          <p:cNvPicPr/>
          <p:nvPr/>
        </p:nvPicPr>
        <p:blipFill>
          <a:blip r:embed="rId2" cstate="print"/>
          <a:stretch>
            <a:fillRect/>
          </a:stretch>
        </p:blipFill>
        <p:spPr>
          <a:xfrm>
            <a:off x="3578635" y="2678246"/>
            <a:ext cx="3876833" cy="2924174"/>
          </a:xfrm>
          <a:prstGeom prst="rect">
            <a:avLst/>
          </a:prstGeom>
        </p:spPr>
      </p:pic>
      <p:sp>
        <p:nvSpPr>
          <p:cNvPr id="5" name="object 4">
            <a:extLst>
              <a:ext uri="{FF2B5EF4-FFF2-40B4-BE49-F238E27FC236}">
                <a16:creationId xmlns:a16="http://schemas.microsoft.com/office/drawing/2014/main" id="{714EA4F3-303D-20A8-91C7-61BD6449E7D5}"/>
              </a:ext>
            </a:extLst>
          </p:cNvPr>
          <p:cNvSpPr txBox="1"/>
          <p:nvPr/>
        </p:nvSpPr>
        <p:spPr>
          <a:xfrm>
            <a:off x="4931708" y="1485806"/>
            <a:ext cx="1210531" cy="329162"/>
          </a:xfrm>
          <a:prstGeom prst="rect">
            <a:avLst/>
          </a:prstGeom>
        </p:spPr>
        <p:txBody>
          <a:bodyPr vert="horz" wrap="square" lIns="0" tIns="23909" rIns="0" bIns="0" rtlCol="0">
            <a:spAutoFit/>
          </a:bodyPr>
          <a:lstStyle/>
          <a:p>
            <a:pPr marL="25168">
              <a:spcBef>
                <a:spcPts val="188"/>
              </a:spcBef>
            </a:pPr>
            <a:r>
              <a:rPr sz="1982" b="1" spc="-50" dirty="0">
                <a:latin typeface="Arial"/>
                <a:cs typeface="Arial"/>
              </a:rPr>
              <a:t>Numerical</a:t>
            </a:r>
            <a:endParaRPr sz="1982" dirty="0">
              <a:latin typeface="Arial"/>
              <a:cs typeface="Arial"/>
            </a:endParaRPr>
          </a:p>
        </p:txBody>
      </p:sp>
      <p:pic>
        <p:nvPicPr>
          <p:cNvPr id="6" name="object 5">
            <a:extLst>
              <a:ext uri="{FF2B5EF4-FFF2-40B4-BE49-F238E27FC236}">
                <a16:creationId xmlns:a16="http://schemas.microsoft.com/office/drawing/2014/main" id="{E69CA5B8-D277-B833-2EF8-56CA89266B6F}"/>
              </a:ext>
            </a:extLst>
          </p:cNvPr>
          <p:cNvPicPr/>
          <p:nvPr/>
        </p:nvPicPr>
        <p:blipFill>
          <a:blip r:embed="rId3" cstate="print"/>
          <a:stretch>
            <a:fillRect/>
          </a:stretch>
        </p:blipFill>
        <p:spPr>
          <a:xfrm>
            <a:off x="8123389" y="2572054"/>
            <a:ext cx="3604654" cy="3152966"/>
          </a:xfrm>
          <a:prstGeom prst="rect">
            <a:avLst/>
          </a:prstGeom>
        </p:spPr>
      </p:pic>
      <p:sp>
        <p:nvSpPr>
          <p:cNvPr id="7" name="object 6">
            <a:extLst>
              <a:ext uri="{FF2B5EF4-FFF2-40B4-BE49-F238E27FC236}">
                <a16:creationId xmlns:a16="http://schemas.microsoft.com/office/drawing/2014/main" id="{9CEB08F5-91B7-EF6D-5EFF-AAEA3BBCC862}"/>
              </a:ext>
            </a:extLst>
          </p:cNvPr>
          <p:cNvSpPr txBox="1"/>
          <p:nvPr/>
        </p:nvSpPr>
        <p:spPr>
          <a:xfrm>
            <a:off x="8686289" y="1485806"/>
            <a:ext cx="1331333" cy="329162"/>
          </a:xfrm>
          <a:prstGeom prst="rect">
            <a:avLst/>
          </a:prstGeom>
        </p:spPr>
        <p:txBody>
          <a:bodyPr vert="horz" wrap="square" lIns="0" tIns="23909" rIns="0" bIns="0" rtlCol="0">
            <a:spAutoFit/>
          </a:bodyPr>
          <a:lstStyle/>
          <a:p>
            <a:pPr marL="25168">
              <a:spcBef>
                <a:spcPts val="188"/>
              </a:spcBef>
            </a:pPr>
            <a:r>
              <a:rPr sz="1982" b="1" spc="-69" dirty="0">
                <a:latin typeface="Arial"/>
                <a:cs typeface="Arial"/>
              </a:rPr>
              <a:t>Categorical</a:t>
            </a:r>
            <a:endParaRPr sz="1982" dirty="0">
              <a:latin typeface="Arial"/>
              <a:cs typeface="Arial"/>
            </a:endParaRPr>
          </a:p>
        </p:txBody>
      </p:sp>
      <p:sp>
        <p:nvSpPr>
          <p:cNvPr id="8" name="object 6">
            <a:extLst>
              <a:ext uri="{FF2B5EF4-FFF2-40B4-BE49-F238E27FC236}">
                <a16:creationId xmlns:a16="http://schemas.microsoft.com/office/drawing/2014/main" id="{B0F811E3-496D-7A61-D77C-85E0666C9DD1}"/>
              </a:ext>
            </a:extLst>
          </p:cNvPr>
          <p:cNvSpPr txBox="1"/>
          <p:nvPr/>
        </p:nvSpPr>
        <p:spPr>
          <a:xfrm>
            <a:off x="6792056" y="473969"/>
            <a:ext cx="1331333" cy="329162"/>
          </a:xfrm>
          <a:prstGeom prst="rect">
            <a:avLst/>
          </a:prstGeom>
        </p:spPr>
        <p:txBody>
          <a:bodyPr vert="horz" wrap="square" lIns="0" tIns="23909" rIns="0" bIns="0" rtlCol="0">
            <a:spAutoFit/>
          </a:bodyPr>
          <a:lstStyle/>
          <a:p>
            <a:pPr marL="25168" algn="ctr">
              <a:spcBef>
                <a:spcPts val="188"/>
              </a:spcBef>
            </a:pPr>
            <a:r>
              <a:rPr lang="en-US" sz="1982" b="1" spc="-69" dirty="0">
                <a:latin typeface="Arial"/>
                <a:cs typeface="Arial"/>
              </a:rPr>
              <a:t>All Data</a:t>
            </a:r>
            <a:endParaRPr sz="1982" dirty="0">
              <a:latin typeface="Arial"/>
              <a:cs typeface="Arial"/>
            </a:endParaRPr>
          </a:p>
        </p:txBody>
      </p:sp>
      <p:cxnSp>
        <p:nvCxnSpPr>
          <p:cNvPr id="10" name="Straight Arrow Connector 9">
            <a:extLst>
              <a:ext uri="{FF2B5EF4-FFF2-40B4-BE49-F238E27FC236}">
                <a16:creationId xmlns:a16="http://schemas.microsoft.com/office/drawing/2014/main" id="{5430CA3B-DE72-9556-33D5-814C3F32C116}"/>
              </a:ext>
            </a:extLst>
          </p:cNvPr>
          <p:cNvCxnSpPr>
            <a:cxnSpLocks/>
          </p:cNvCxnSpPr>
          <p:nvPr/>
        </p:nvCxnSpPr>
        <p:spPr>
          <a:xfrm flipH="1">
            <a:off x="6096000" y="803131"/>
            <a:ext cx="858982"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A2F8D9-340A-2F11-8A97-87A86E77B70E}"/>
              </a:ext>
            </a:extLst>
          </p:cNvPr>
          <p:cNvCxnSpPr>
            <a:cxnSpLocks/>
          </p:cNvCxnSpPr>
          <p:nvPr/>
        </p:nvCxnSpPr>
        <p:spPr>
          <a:xfrm>
            <a:off x="7873546" y="803131"/>
            <a:ext cx="812743"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1D125C-0F00-BD9B-7F31-D3F9D82816E6}"/>
              </a:ext>
            </a:extLst>
          </p:cNvPr>
          <p:cNvCxnSpPr>
            <a:cxnSpLocks/>
          </p:cNvCxnSpPr>
          <p:nvPr/>
        </p:nvCxnSpPr>
        <p:spPr>
          <a:xfrm flipH="1">
            <a:off x="4531734" y="1913940"/>
            <a:ext cx="529015" cy="7643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34AB2B-CF92-1C15-81E0-3B2CEEEFECD0}"/>
              </a:ext>
            </a:extLst>
          </p:cNvPr>
          <p:cNvCxnSpPr>
            <a:cxnSpLocks/>
          </p:cNvCxnSpPr>
          <p:nvPr/>
        </p:nvCxnSpPr>
        <p:spPr>
          <a:xfrm>
            <a:off x="5979313" y="1913940"/>
            <a:ext cx="292958" cy="7643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53906B-9CA1-4CB2-8902-F8F0CD0E083E}"/>
              </a:ext>
            </a:extLst>
          </p:cNvPr>
          <p:cNvCxnSpPr>
            <a:cxnSpLocks/>
          </p:cNvCxnSpPr>
          <p:nvPr/>
        </p:nvCxnSpPr>
        <p:spPr>
          <a:xfrm flipH="1">
            <a:off x="8698643" y="1914731"/>
            <a:ext cx="292958" cy="763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09941C-5AE7-4D06-E9EE-FC86BFD3DE91}"/>
              </a:ext>
            </a:extLst>
          </p:cNvPr>
          <p:cNvCxnSpPr>
            <a:cxnSpLocks/>
          </p:cNvCxnSpPr>
          <p:nvPr/>
        </p:nvCxnSpPr>
        <p:spPr>
          <a:xfrm>
            <a:off x="9910165" y="1914731"/>
            <a:ext cx="812743"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805649"/>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745945"/>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spc="-109" dirty="0">
              <a:latin typeface="Arial"/>
              <a:cs typeface="Arial"/>
            </a:endParaRPr>
          </a:p>
          <a:p>
            <a:pPr marL="457200" indent="-457200">
              <a:buFont typeface="+mj-lt"/>
              <a:buAutoNum type="alphaLcParenR" startAt="4"/>
            </a:pPr>
            <a:r>
              <a:rPr lang="en-US" sz="2400" dirty="0">
                <a:effectLst/>
                <a:latin typeface="Helvetica" pitchFamily="2" charset="0"/>
              </a:rPr>
              <a:t>Sample the 200 households closest to the city council offices.</a:t>
            </a:r>
          </a:p>
        </p:txBody>
      </p:sp>
    </p:spTree>
    <p:extLst>
      <p:ext uri="{BB962C8B-B14F-4D97-AF65-F5344CB8AC3E}">
        <p14:creationId xmlns:p14="http://schemas.microsoft.com/office/powerpoint/2010/main" val="2289199628"/>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a:latin typeface="Arial"/>
              <a:cs typeface="Arial"/>
            </a:endParaRPr>
          </a:p>
        </p:txBody>
      </p:sp>
      <p:pic>
        <p:nvPicPr>
          <p:cNvPr id="3" name="object 4">
            <a:extLst>
              <a:ext uri="{FF2B5EF4-FFF2-40B4-BE49-F238E27FC236}">
                <a16:creationId xmlns:a16="http://schemas.microsoft.com/office/drawing/2014/main" id="{3B3BBD20-AEFE-631B-E6B0-C741B1CC5C90}"/>
              </a:ext>
            </a:extLst>
          </p:cNvPr>
          <p:cNvPicPr/>
          <p:nvPr/>
        </p:nvPicPr>
        <p:blipFill>
          <a:blip r:embed="rId2" cstate="print"/>
          <a:stretch>
            <a:fillRect/>
          </a:stretch>
        </p:blipFill>
        <p:spPr>
          <a:xfrm>
            <a:off x="4987044" y="1761687"/>
            <a:ext cx="5812929" cy="3041649"/>
          </a:xfrm>
          <a:prstGeom prst="rect">
            <a:avLst/>
          </a:prstGeom>
        </p:spPr>
      </p:pic>
      <p:grpSp>
        <p:nvGrpSpPr>
          <p:cNvPr id="4" name="object 5">
            <a:extLst>
              <a:ext uri="{FF2B5EF4-FFF2-40B4-BE49-F238E27FC236}">
                <a16:creationId xmlns:a16="http://schemas.microsoft.com/office/drawing/2014/main" id="{454C4FDA-FC6F-DAA7-8479-B3DBD35AFB53}"/>
              </a:ext>
            </a:extLst>
          </p:cNvPr>
          <p:cNvGrpSpPr/>
          <p:nvPr/>
        </p:nvGrpSpPr>
        <p:grpSpPr>
          <a:xfrm>
            <a:off x="5124381" y="4963685"/>
            <a:ext cx="5363377" cy="917795"/>
            <a:chOff x="954361" y="2500135"/>
            <a:chExt cx="2706519" cy="463147"/>
          </a:xfrm>
        </p:grpSpPr>
        <p:pic>
          <p:nvPicPr>
            <p:cNvPr id="5" name="object 6">
              <a:extLst>
                <a:ext uri="{FF2B5EF4-FFF2-40B4-BE49-F238E27FC236}">
                  <a16:creationId xmlns:a16="http://schemas.microsoft.com/office/drawing/2014/main" id="{05A095EC-6908-16E5-A32C-445BA2123EE9}"/>
                </a:ext>
              </a:extLst>
            </p:cNvPr>
            <p:cNvPicPr/>
            <p:nvPr/>
          </p:nvPicPr>
          <p:blipFill>
            <a:blip r:embed="rId3" cstate="print"/>
            <a:stretch>
              <a:fillRect/>
            </a:stretch>
          </p:blipFill>
          <p:spPr>
            <a:xfrm>
              <a:off x="954361" y="2500135"/>
              <a:ext cx="2706519" cy="463147"/>
            </a:xfrm>
            <a:prstGeom prst="rect">
              <a:avLst/>
            </a:prstGeom>
          </p:spPr>
        </p:pic>
        <p:sp>
          <p:nvSpPr>
            <p:cNvPr id="6" name="object 7">
              <a:extLst>
                <a:ext uri="{FF2B5EF4-FFF2-40B4-BE49-F238E27FC236}">
                  <a16:creationId xmlns:a16="http://schemas.microsoft.com/office/drawing/2014/main" id="{A92FAC60-8758-E523-E654-F73FAE9B8E61}"/>
                </a:ext>
              </a:extLst>
            </p:cNvPr>
            <p:cNvSpPr/>
            <p:nvPr/>
          </p:nvSpPr>
          <p:spPr>
            <a:xfrm>
              <a:off x="1056783" y="2623224"/>
              <a:ext cx="1916430" cy="0"/>
            </a:xfrm>
            <a:custGeom>
              <a:avLst/>
              <a:gdLst/>
              <a:ahLst/>
              <a:cxnLst/>
              <a:rect l="l" t="t" r="r" b="b"/>
              <a:pathLst>
                <a:path w="1916430">
                  <a:moveTo>
                    <a:pt x="0" y="0"/>
                  </a:moveTo>
                  <a:lnTo>
                    <a:pt x="0" y="0"/>
                  </a:lnTo>
                  <a:lnTo>
                    <a:pt x="1907961" y="0"/>
                  </a:lnTo>
                  <a:lnTo>
                    <a:pt x="1916366" y="0"/>
                  </a:lnTo>
                </a:path>
              </a:pathLst>
            </a:custGeom>
            <a:ln w="81009">
              <a:solidFill>
                <a:srgbClr val="FFFF00">
                  <a:alpha val="25000"/>
                </a:srgbClr>
              </a:solidFill>
            </a:ln>
          </p:spPr>
          <p:txBody>
            <a:bodyPr wrap="square" lIns="0" tIns="0" rIns="0" bIns="0" rtlCol="0"/>
            <a:lstStyle/>
            <a:p>
              <a:endParaRPr sz="3567" dirty="0"/>
            </a:p>
          </p:txBody>
        </p:sp>
      </p:grpSp>
    </p:spTree>
    <p:extLst>
      <p:ext uri="{BB962C8B-B14F-4D97-AF65-F5344CB8AC3E}">
        <p14:creationId xmlns:p14="http://schemas.microsoft.com/office/powerpoint/2010/main" val="3237009342"/>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dirty="0">
              <a:latin typeface="Arial"/>
              <a:cs typeface="Arial"/>
            </a:endParaRPr>
          </a:p>
        </p:txBody>
      </p:sp>
      <p:grpSp>
        <p:nvGrpSpPr>
          <p:cNvPr id="11" name="object 4">
            <a:extLst>
              <a:ext uri="{FF2B5EF4-FFF2-40B4-BE49-F238E27FC236}">
                <a16:creationId xmlns:a16="http://schemas.microsoft.com/office/drawing/2014/main" id="{99DAC881-E09C-CF0F-692A-FFBDBDD9FD79}"/>
              </a:ext>
            </a:extLst>
          </p:cNvPr>
          <p:cNvGrpSpPr/>
          <p:nvPr/>
        </p:nvGrpSpPr>
        <p:grpSpPr>
          <a:xfrm>
            <a:off x="5071214" y="1982727"/>
            <a:ext cx="5677669" cy="3207531"/>
            <a:chOff x="886482" y="909217"/>
            <a:chExt cx="2865120" cy="1618615"/>
          </a:xfrm>
        </p:grpSpPr>
        <p:pic>
          <p:nvPicPr>
            <p:cNvPr id="12" name="object 5">
              <a:extLst>
                <a:ext uri="{FF2B5EF4-FFF2-40B4-BE49-F238E27FC236}">
                  <a16:creationId xmlns:a16="http://schemas.microsoft.com/office/drawing/2014/main" id="{B6B297FD-6B23-5B30-0096-FC667C7A8F14}"/>
                </a:ext>
              </a:extLst>
            </p:cNvPr>
            <p:cNvPicPr/>
            <p:nvPr/>
          </p:nvPicPr>
          <p:blipFill>
            <a:blip r:embed="rId2" cstate="print"/>
            <a:stretch>
              <a:fillRect/>
            </a:stretch>
          </p:blipFill>
          <p:spPr>
            <a:xfrm>
              <a:off x="887790" y="909217"/>
              <a:ext cx="2863582" cy="1618546"/>
            </a:xfrm>
            <a:prstGeom prst="rect">
              <a:avLst/>
            </a:prstGeom>
          </p:spPr>
        </p:pic>
        <p:sp>
          <p:nvSpPr>
            <p:cNvPr id="13" name="object 6">
              <a:extLst>
                <a:ext uri="{FF2B5EF4-FFF2-40B4-BE49-F238E27FC236}">
                  <a16:creationId xmlns:a16="http://schemas.microsoft.com/office/drawing/2014/main" id="{3F94F467-01C2-AC91-2EDC-00B529E88133}"/>
                </a:ext>
              </a:extLst>
            </p:cNvPr>
            <p:cNvSpPr/>
            <p:nvPr/>
          </p:nvSpPr>
          <p:spPr>
            <a:xfrm>
              <a:off x="886482" y="2149260"/>
              <a:ext cx="2263775" cy="93345"/>
            </a:xfrm>
            <a:custGeom>
              <a:avLst/>
              <a:gdLst/>
              <a:ahLst/>
              <a:cxnLst/>
              <a:rect l="l" t="t" r="r" b="b"/>
              <a:pathLst>
                <a:path w="2263775" h="93344">
                  <a:moveTo>
                    <a:pt x="1926109" y="0"/>
                  </a:moveTo>
                  <a:lnTo>
                    <a:pt x="1926109" y="0"/>
                  </a:lnTo>
                  <a:lnTo>
                    <a:pt x="2255256" y="0"/>
                  </a:lnTo>
                  <a:lnTo>
                    <a:pt x="2263696" y="0"/>
                  </a:lnTo>
                </a:path>
                <a:path w="2263775" h="93344">
                  <a:moveTo>
                    <a:pt x="0" y="93236"/>
                  </a:moveTo>
                  <a:lnTo>
                    <a:pt x="0" y="93236"/>
                  </a:lnTo>
                  <a:lnTo>
                    <a:pt x="2226558" y="93236"/>
                  </a:lnTo>
                  <a:lnTo>
                    <a:pt x="2235573" y="93236"/>
                  </a:lnTo>
                </a:path>
              </a:pathLst>
            </a:custGeom>
            <a:ln w="87242">
              <a:solidFill>
                <a:srgbClr val="FFFF00">
                  <a:alpha val="25000"/>
                </a:srgbClr>
              </a:solidFill>
            </a:ln>
          </p:spPr>
          <p:txBody>
            <a:bodyPr wrap="square" lIns="0" tIns="0" rIns="0" bIns="0" rtlCol="0"/>
            <a:lstStyle/>
            <a:p>
              <a:endParaRPr sz="3567"/>
            </a:p>
          </p:txBody>
        </p:sp>
      </p:grpSp>
    </p:spTree>
    <p:extLst>
      <p:ext uri="{BB962C8B-B14F-4D97-AF65-F5344CB8AC3E}">
        <p14:creationId xmlns:p14="http://schemas.microsoft.com/office/powerpoint/2010/main" val="161656805"/>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dirty="0">
              <a:latin typeface="Arial"/>
              <a:cs typeface="Arial"/>
            </a:endParaRPr>
          </a:p>
        </p:txBody>
      </p:sp>
      <p:grpSp>
        <p:nvGrpSpPr>
          <p:cNvPr id="11" name="object 4">
            <a:extLst>
              <a:ext uri="{FF2B5EF4-FFF2-40B4-BE49-F238E27FC236}">
                <a16:creationId xmlns:a16="http://schemas.microsoft.com/office/drawing/2014/main" id="{99DAC881-E09C-CF0F-692A-FFBDBDD9FD79}"/>
              </a:ext>
            </a:extLst>
          </p:cNvPr>
          <p:cNvGrpSpPr/>
          <p:nvPr/>
        </p:nvGrpSpPr>
        <p:grpSpPr>
          <a:xfrm>
            <a:off x="5071214" y="1982727"/>
            <a:ext cx="5677669" cy="3207531"/>
            <a:chOff x="886482" y="909217"/>
            <a:chExt cx="2865120" cy="1618615"/>
          </a:xfrm>
        </p:grpSpPr>
        <p:pic>
          <p:nvPicPr>
            <p:cNvPr id="12" name="object 5">
              <a:extLst>
                <a:ext uri="{FF2B5EF4-FFF2-40B4-BE49-F238E27FC236}">
                  <a16:creationId xmlns:a16="http://schemas.microsoft.com/office/drawing/2014/main" id="{B6B297FD-6B23-5B30-0096-FC667C7A8F14}"/>
                </a:ext>
              </a:extLst>
            </p:cNvPr>
            <p:cNvPicPr/>
            <p:nvPr/>
          </p:nvPicPr>
          <p:blipFill>
            <a:blip r:embed="rId2" cstate="print"/>
            <a:stretch>
              <a:fillRect/>
            </a:stretch>
          </p:blipFill>
          <p:spPr>
            <a:xfrm>
              <a:off x="887790" y="909217"/>
              <a:ext cx="2863582" cy="1618546"/>
            </a:xfrm>
            <a:prstGeom prst="rect">
              <a:avLst/>
            </a:prstGeom>
          </p:spPr>
        </p:pic>
        <p:sp>
          <p:nvSpPr>
            <p:cNvPr id="13" name="object 6">
              <a:extLst>
                <a:ext uri="{FF2B5EF4-FFF2-40B4-BE49-F238E27FC236}">
                  <a16:creationId xmlns:a16="http://schemas.microsoft.com/office/drawing/2014/main" id="{3F94F467-01C2-AC91-2EDC-00B529E88133}"/>
                </a:ext>
              </a:extLst>
            </p:cNvPr>
            <p:cNvSpPr/>
            <p:nvPr/>
          </p:nvSpPr>
          <p:spPr>
            <a:xfrm>
              <a:off x="886482" y="2149260"/>
              <a:ext cx="2263775" cy="93345"/>
            </a:xfrm>
            <a:custGeom>
              <a:avLst/>
              <a:gdLst/>
              <a:ahLst/>
              <a:cxnLst/>
              <a:rect l="l" t="t" r="r" b="b"/>
              <a:pathLst>
                <a:path w="2263775" h="93344">
                  <a:moveTo>
                    <a:pt x="1926109" y="0"/>
                  </a:moveTo>
                  <a:lnTo>
                    <a:pt x="1926109" y="0"/>
                  </a:lnTo>
                  <a:lnTo>
                    <a:pt x="2255256" y="0"/>
                  </a:lnTo>
                  <a:lnTo>
                    <a:pt x="2263696" y="0"/>
                  </a:lnTo>
                </a:path>
                <a:path w="2263775" h="93344">
                  <a:moveTo>
                    <a:pt x="0" y="93236"/>
                  </a:moveTo>
                  <a:lnTo>
                    <a:pt x="0" y="93236"/>
                  </a:lnTo>
                  <a:lnTo>
                    <a:pt x="2226558" y="93236"/>
                  </a:lnTo>
                  <a:lnTo>
                    <a:pt x="2235573" y="93236"/>
                  </a:lnTo>
                </a:path>
              </a:pathLst>
            </a:custGeom>
            <a:ln w="87242">
              <a:solidFill>
                <a:srgbClr val="FFFF00">
                  <a:alpha val="25000"/>
                </a:srgbClr>
              </a:solidFill>
            </a:ln>
          </p:spPr>
          <p:txBody>
            <a:bodyPr wrap="square" lIns="0" tIns="0" rIns="0" bIns="0" rtlCol="0"/>
            <a:lstStyle/>
            <a:p>
              <a:endParaRPr sz="3567"/>
            </a:p>
          </p:txBody>
        </p:sp>
      </p:grpSp>
      <p:grpSp>
        <p:nvGrpSpPr>
          <p:cNvPr id="3" name="object 7">
            <a:extLst>
              <a:ext uri="{FF2B5EF4-FFF2-40B4-BE49-F238E27FC236}">
                <a16:creationId xmlns:a16="http://schemas.microsoft.com/office/drawing/2014/main" id="{5DD14C3E-1A8D-7F8E-46E2-B33DAF773C9F}"/>
              </a:ext>
            </a:extLst>
          </p:cNvPr>
          <p:cNvGrpSpPr/>
          <p:nvPr/>
        </p:nvGrpSpPr>
        <p:grpSpPr>
          <a:xfrm>
            <a:off x="2706130" y="5594919"/>
            <a:ext cx="9359616" cy="942503"/>
            <a:chOff x="138547" y="2684096"/>
            <a:chExt cx="4331335" cy="475615"/>
          </a:xfrm>
        </p:grpSpPr>
        <p:sp>
          <p:nvSpPr>
            <p:cNvPr id="4" name="object 8">
              <a:extLst>
                <a:ext uri="{FF2B5EF4-FFF2-40B4-BE49-F238E27FC236}">
                  <a16:creationId xmlns:a16="http://schemas.microsoft.com/office/drawing/2014/main" id="{C99F4234-1B34-6758-9A6D-447BB4608D74}"/>
                </a:ext>
              </a:extLst>
            </p:cNvPr>
            <p:cNvSpPr/>
            <p:nvPr/>
          </p:nvSpPr>
          <p:spPr>
            <a:xfrm>
              <a:off x="138547" y="2684096"/>
              <a:ext cx="4331335" cy="475615"/>
            </a:xfrm>
            <a:custGeom>
              <a:avLst/>
              <a:gdLst/>
              <a:ahLst/>
              <a:cxnLst/>
              <a:rect l="l" t="t" r="r" b="b"/>
              <a:pathLst>
                <a:path w="4331335" h="475614">
                  <a:moveTo>
                    <a:pt x="4276964" y="0"/>
                  </a:moveTo>
                  <a:lnTo>
                    <a:pt x="54000" y="0"/>
                  </a:lnTo>
                  <a:lnTo>
                    <a:pt x="32980" y="4243"/>
                  </a:lnTo>
                  <a:lnTo>
                    <a:pt x="15816" y="15816"/>
                  </a:lnTo>
                  <a:lnTo>
                    <a:pt x="4243" y="32980"/>
                  </a:lnTo>
                  <a:lnTo>
                    <a:pt x="0" y="54000"/>
                  </a:lnTo>
                  <a:lnTo>
                    <a:pt x="0" y="421231"/>
                  </a:lnTo>
                  <a:lnTo>
                    <a:pt x="4243" y="442250"/>
                  </a:lnTo>
                  <a:lnTo>
                    <a:pt x="15816" y="459415"/>
                  </a:lnTo>
                  <a:lnTo>
                    <a:pt x="32980" y="470987"/>
                  </a:lnTo>
                  <a:lnTo>
                    <a:pt x="54000" y="475231"/>
                  </a:lnTo>
                  <a:lnTo>
                    <a:pt x="4276964" y="475231"/>
                  </a:lnTo>
                  <a:lnTo>
                    <a:pt x="4297984" y="470987"/>
                  </a:lnTo>
                  <a:lnTo>
                    <a:pt x="4315149" y="459415"/>
                  </a:lnTo>
                  <a:lnTo>
                    <a:pt x="4326721" y="442250"/>
                  </a:lnTo>
                  <a:lnTo>
                    <a:pt x="4330965" y="421231"/>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5" name="object 9">
              <a:extLst>
                <a:ext uri="{FF2B5EF4-FFF2-40B4-BE49-F238E27FC236}">
                  <a16:creationId xmlns:a16="http://schemas.microsoft.com/office/drawing/2014/main" id="{DF72C870-D48C-A791-7D34-2E9BC1DAA21A}"/>
                </a:ext>
              </a:extLst>
            </p:cNvPr>
            <p:cNvSpPr/>
            <p:nvPr/>
          </p:nvSpPr>
          <p:spPr>
            <a:xfrm>
              <a:off x="156547" y="2702096"/>
              <a:ext cx="4295140" cy="439420"/>
            </a:xfrm>
            <a:custGeom>
              <a:avLst/>
              <a:gdLst/>
              <a:ahLst/>
              <a:cxnLst/>
              <a:rect l="l" t="t" r="r" b="b"/>
              <a:pathLst>
                <a:path w="4295140" h="439419">
                  <a:moveTo>
                    <a:pt x="4258964" y="0"/>
                  </a:moveTo>
                  <a:lnTo>
                    <a:pt x="36000" y="0"/>
                  </a:lnTo>
                  <a:lnTo>
                    <a:pt x="21987" y="2829"/>
                  </a:lnTo>
                  <a:lnTo>
                    <a:pt x="10544" y="10544"/>
                  </a:lnTo>
                  <a:lnTo>
                    <a:pt x="2829" y="21987"/>
                  </a:lnTo>
                  <a:lnTo>
                    <a:pt x="0" y="36000"/>
                  </a:lnTo>
                  <a:lnTo>
                    <a:pt x="0" y="403231"/>
                  </a:lnTo>
                  <a:lnTo>
                    <a:pt x="2829" y="417244"/>
                  </a:lnTo>
                  <a:lnTo>
                    <a:pt x="10544" y="428687"/>
                  </a:lnTo>
                  <a:lnTo>
                    <a:pt x="21987" y="436402"/>
                  </a:lnTo>
                  <a:lnTo>
                    <a:pt x="36000" y="439231"/>
                  </a:lnTo>
                  <a:lnTo>
                    <a:pt x="4258964" y="439231"/>
                  </a:lnTo>
                  <a:lnTo>
                    <a:pt x="4272977" y="436402"/>
                  </a:lnTo>
                  <a:lnTo>
                    <a:pt x="4284420" y="428687"/>
                  </a:lnTo>
                  <a:lnTo>
                    <a:pt x="4292136" y="417244"/>
                  </a:lnTo>
                  <a:lnTo>
                    <a:pt x="4294965" y="403231"/>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3">
            <a:extLst>
              <a:ext uri="{FF2B5EF4-FFF2-40B4-BE49-F238E27FC236}">
                <a16:creationId xmlns:a16="http://schemas.microsoft.com/office/drawing/2014/main" id="{9C878C66-EB00-7D49-7D50-BC86D4ACFA84}"/>
              </a:ext>
            </a:extLst>
          </p:cNvPr>
          <p:cNvSpPr txBox="1"/>
          <p:nvPr/>
        </p:nvSpPr>
        <p:spPr>
          <a:xfrm>
            <a:off x="2953265" y="5737094"/>
            <a:ext cx="9076425" cy="682302"/>
          </a:xfrm>
          <a:prstGeom prst="rect">
            <a:avLst/>
          </a:prstGeom>
        </p:spPr>
        <p:txBody>
          <a:bodyPr vert="horz" wrap="square" lIns="0" tIns="13842" rIns="0" bIns="0" rtlCol="0">
            <a:spAutoFit/>
          </a:bodyPr>
          <a:lstStyle/>
          <a:p>
            <a:pPr marL="25168" marR="10067">
              <a:lnSpc>
                <a:spcPct val="102600"/>
              </a:lnSpc>
              <a:spcBef>
                <a:spcPts val="109"/>
              </a:spcBef>
            </a:pPr>
            <a:r>
              <a:rPr lang="en-US" sz="2180" spc="-20" dirty="0">
                <a:latin typeface="Arial"/>
                <a:cs typeface="Arial"/>
              </a:rPr>
              <a:t>How can we design a research study to answer these sorts of questions? And what sorts of conclusions can we draw about these relationships?</a:t>
            </a:r>
            <a:endParaRPr sz="2180" dirty="0">
              <a:latin typeface="Arial"/>
              <a:cs typeface="Arial"/>
            </a:endParaRPr>
          </a:p>
        </p:txBody>
      </p:sp>
    </p:spTree>
    <p:extLst>
      <p:ext uri="{BB962C8B-B14F-4D97-AF65-F5344CB8AC3E}">
        <p14:creationId xmlns:p14="http://schemas.microsoft.com/office/powerpoint/2010/main" val="942450198"/>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7" name="object 5">
            <a:extLst>
              <a:ext uri="{FF2B5EF4-FFF2-40B4-BE49-F238E27FC236}">
                <a16:creationId xmlns:a16="http://schemas.microsoft.com/office/drawing/2014/main" id="{5202FBCC-9197-068E-5FCC-8BCBFD99A96C}"/>
              </a:ext>
            </a:extLst>
          </p:cNvPr>
          <p:cNvSpPr txBox="1"/>
          <p:nvPr/>
        </p:nvSpPr>
        <p:spPr>
          <a:xfrm>
            <a:off x="3482805" y="843168"/>
            <a:ext cx="8456276" cy="2733953"/>
          </a:xfrm>
          <a:prstGeom prst="rect">
            <a:avLst/>
          </a:prstGeom>
        </p:spPr>
        <p:txBody>
          <a:bodyPr vert="horz" wrap="square" lIns="0" tIns="13842" rIns="0" bIns="0" rtlCol="0">
            <a:spAutoFit/>
          </a:bodyPr>
          <a:lstStyle/>
          <a:p>
            <a:pPr marL="25168" marR="10067">
              <a:lnSpc>
                <a:spcPct val="102699"/>
              </a:lnSpc>
              <a:spcBef>
                <a:spcPts val="109"/>
              </a:spcBef>
            </a:pPr>
            <a:r>
              <a:rPr sz="2180" spc="-99" dirty="0">
                <a:latin typeface="Arial"/>
                <a:cs typeface="Arial"/>
              </a:rPr>
              <a:t>We</a:t>
            </a:r>
            <a:r>
              <a:rPr sz="2180" spc="-10" dirty="0">
                <a:latin typeface="Arial"/>
                <a:cs typeface="Arial"/>
              </a:rPr>
              <a:t> </a:t>
            </a:r>
            <a:r>
              <a:rPr sz="2180" spc="-20" dirty="0">
                <a:latin typeface="Arial"/>
                <a:cs typeface="Arial"/>
              </a:rPr>
              <a:t>often</a:t>
            </a:r>
            <a:r>
              <a:rPr sz="2180" spc="-10" dirty="0">
                <a:latin typeface="Arial"/>
                <a:cs typeface="Arial"/>
              </a:rPr>
              <a:t> </a:t>
            </a:r>
            <a:r>
              <a:rPr sz="2180" spc="-59" dirty="0">
                <a:latin typeface="Arial"/>
                <a:cs typeface="Arial"/>
              </a:rPr>
              <a:t>label</a:t>
            </a:r>
            <a:r>
              <a:rPr sz="2180" spc="-10" dirty="0">
                <a:latin typeface="Arial"/>
                <a:cs typeface="Arial"/>
              </a:rPr>
              <a:t> </a:t>
            </a:r>
            <a:r>
              <a:rPr sz="2180" spc="-119" dirty="0">
                <a:latin typeface="Arial"/>
                <a:cs typeface="Arial"/>
              </a:rPr>
              <a:t>these</a:t>
            </a:r>
            <a:r>
              <a:rPr sz="2180" spc="-10" dirty="0">
                <a:latin typeface="Arial"/>
                <a:cs typeface="Arial"/>
              </a:rPr>
              <a:t> </a:t>
            </a:r>
            <a:r>
              <a:rPr sz="2180" spc="-109" dirty="0">
                <a:latin typeface="Arial"/>
                <a:cs typeface="Arial"/>
              </a:rPr>
              <a:t>variables</a:t>
            </a:r>
            <a:r>
              <a:rPr sz="2180" spc="-10" dirty="0">
                <a:latin typeface="Arial"/>
                <a:cs typeface="Arial"/>
              </a:rPr>
              <a:t> </a:t>
            </a:r>
            <a:r>
              <a:rPr sz="2180" spc="-89" dirty="0">
                <a:latin typeface="Arial"/>
                <a:cs typeface="Arial"/>
              </a:rPr>
              <a:t>according</a:t>
            </a:r>
            <a:r>
              <a:rPr sz="2180" spc="-10" dirty="0">
                <a:latin typeface="Arial"/>
                <a:cs typeface="Arial"/>
              </a:rPr>
              <a:t> </a:t>
            </a:r>
            <a:r>
              <a:rPr sz="2180" dirty="0">
                <a:latin typeface="Arial"/>
                <a:cs typeface="Arial"/>
              </a:rPr>
              <a:t>to</a:t>
            </a:r>
            <a:r>
              <a:rPr sz="2180" spc="-10" dirty="0">
                <a:latin typeface="Arial"/>
                <a:cs typeface="Arial"/>
              </a:rPr>
              <a:t> </a:t>
            </a:r>
            <a:r>
              <a:rPr sz="2180" dirty="0">
                <a:latin typeface="Arial"/>
                <a:cs typeface="Arial"/>
              </a:rPr>
              <a:t>their </a:t>
            </a:r>
            <a:r>
              <a:rPr sz="2180" spc="-119" dirty="0">
                <a:latin typeface="Arial"/>
                <a:cs typeface="Arial"/>
              </a:rPr>
              <a:t>hypothesized</a:t>
            </a:r>
            <a:r>
              <a:rPr sz="2180" spc="-10" dirty="0">
                <a:latin typeface="Arial"/>
                <a:cs typeface="Arial"/>
              </a:rPr>
              <a:t> </a:t>
            </a:r>
            <a:r>
              <a:rPr sz="2180" spc="-40" dirty="0">
                <a:latin typeface="Arial"/>
                <a:cs typeface="Arial"/>
              </a:rPr>
              <a:t>relationship </a:t>
            </a:r>
            <a:r>
              <a:rPr sz="2180" dirty="0">
                <a:latin typeface="Arial"/>
                <a:cs typeface="Arial"/>
              </a:rPr>
              <a:t>with</a:t>
            </a:r>
            <a:r>
              <a:rPr sz="2180" spc="69" dirty="0">
                <a:latin typeface="Arial"/>
                <a:cs typeface="Arial"/>
              </a:rPr>
              <a:t> </a:t>
            </a:r>
            <a:r>
              <a:rPr sz="2180" spc="-129" dirty="0">
                <a:latin typeface="Arial"/>
                <a:cs typeface="Arial"/>
              </a:rPr>
              <a:t>one</a:t>
            </a:r>
            <a:r>
              <a:rPr sz="2180" spc="99" dirty="0">
                <a:latin typeface="Arial"/>
                <a:cs typeface="Arial"/>
              </a:rPr>
              <a:t> </a:t>
            </a:r>
            <a:r>
              <a:rPr sz="2180" spc="-89" dirty="0">
                <a:latin typeface="Arial"/>
                <a:cs typeface="Arial"/>
              </a:rPr>
              <a:t>another.</a:t>
            </a:r>
            <a:r>
              <a:rPr sz="2180" spc="-248" dirty="0">
                <a:latin typeface="Arial"/>
                <a:cs typeface="Arial"/>
              </a:rPr>
              <a:t> </a:t>
            </a:r>
            <a:r>
              <a:rPr sz="2180" spc="-20" dirty="0">
                <a:latin typeface="Arial"/>
                <a:cs typeface="Arial"/>
              </a:rPr>
              <a:t>.</a:t>
            </a:r>
            <a:r>
              <a:rPr sz="2180" spc="-248" dirty="0">
                <a:latin typeface="Arial"/>
                <a:cs typeface="Arial"/>
              </a:rPr>
              <a:t> </a:t>
            </a:r>
            <a:r>
              <a:rPr sz="2180" spc="-99" dirty="0">
                <a:latin typeface="Arial"/>
                <a:cs typeface="Arial"/>
              </a:rPr>
              <a:t>.</a:t>
            </a:r>
            <a:endParaRPr sz="2180">
              <a:latin typeface="Arial"/>
              <a:cs typeface="Arial"/>
            </a:endParaRPr>
          </a:p>
          <a:p>
            <a:pPr marL="573821">
              <a:spcBef>
                <a:spcPts val="1645"/>
              </a:spcBef>
            </a:pPr>
            <a:r>
              <a:rPr sz="2180" spc="-198" dirty="0">
                <a:solidFill>
                  <a:srgbClr val="00B0F0"/>
                </a:solidFill>
                <a:latin typeface="Arial"/>
                <a:cs typeface="Arial"/>
              </a:rPr>
              <a:t>Response</a:t>
            </a:r>
            <a:r>
              <a:rPr sz="2180" spc="40" dirty="0">
                <a:solidFill>
                  <a:srgbClr val="00B0F0"/>
                </a:solidFill>
                <a:latin typeface="Arial"/>
                <a:cs typeface="Arial"/>
              </a:rPr>
              <a:t> </a:t>
            </a:r>
            <a:r>
              <a:rPr sz="2180" spc="-69" dirty="0">
                <a:solidFill>
                  <a:srgbClr val="00B0F0"/>
                </a:solidFill>
                <a:latin typeface="Arial"/>
                <a:cs typeface="Arial"/>
              </a:rPr>
              <a:t>variable</a:t>
            </a:r>
            <a:r>
              <a:rPr sz="2180" spc="-69" dirty="0">
                <a:latin typeface="Arial"/>
                <a:cs typeface="Arial"/>
              </a:rPr>
              <a:t>:</a:t>
            </a:r>
            <a:r>
              <a:rPr sz="2180" spc="208" dirty="0">
                <a:latin typeface="Arial"/>
                <a:cs typeface="Arial"/>
              </a:rPr>
              <a:t> </a:t>
            </a:r>
            <a:r>
              <a:rPr sz="2180" dirty="0">
                <a:latin typeface="Arial"/>
                <a:cs typeface="Arial"/>
              </a:rPr>
              <a:t>the</a:t>
            </a:r>
            <a:r>
              <a:rPr sz="2180" spc="20" dirty="0">
                <a:latin typeface="Arial"/>
                <a:cs typeface="Arial"/>
              </a:rPr>
              <a:t> </a:t>
            </a:r>
            <a:r>
              <a:rPr sz="2180" spc="-168" dirty="0">
                <a:latin typeface="Arial"/>
                <a:cs typeface="Arial"/>
              </a:rPr>
              <a:t>measured</a:t>
            </a:r>
            <a:r>
              <a:rPr sz="2180" spc="20" dirty="0">
                <a:latin typeface="Arial"/>
                <a:cs typeface="Arial"/>
              </a:rPr>
              <a:t> </a:t>
            </a:r>
            <a:r>
              <a:rPr sz="2180" spc="-79" dirty="0">
                <a:latin typeface="Arial"/>
                <a:cs typeface="Arial"/>
              </a:rPr>
              <a:t>outcome</a:t>
            </a:r>
            <a:r>
              <a:rPr sz="2180" spc="30" dirty="0">
                <a:latin typeface="Arial"/>
                <a:cs typeface="Arial"/>
              </a:rPr>
              <a:t> </a:t>
            </a:r>
            <a:r>
              <a:rPr sz="2180" dirty="0">
                <a:latin typeface="Arial"/>
                <a:cs typeface="Arial"/>
              </a:rPr>
              <a:t>of</a:t>
            </a:r>
            <a:r>
              <a:rPr sz="2180" spc="20" dirty="0">
                <a:latin typeface="Arial"/>
                <a:cs typeface="Arial"/>
              </a:rPr>
              <a:t> </a:t>
            </a:r>
            <a:r>
              <a:rPr sz="2180" spc="-20" dirty="0">
                <a:latin typeface="Arial"/>
                <a:cs typeface="Arial"/>
              </a:rPr>
              <a:t>interest</a:t>
            </a:r>
            <a:endParaRPr sz="2180">
              <a:latin typeface="Arial"/>
              <a:cs typeface="Arial"/>
            </a:endParaRPr>
          </a:p>
          <a:p>
            <a:pPr marL="573821" marR="216441">
              <a:lnSpc>
                <a:spcPct val="102699"/>
              </a:lnSpc>
              <a:spcBef>
                <a:spcPts val="991"/>
              </a:spcBef>
            </a:pPr>
            <a:r>
              <a:rPr sz="2180" spc="-79" dirty="0">
                <a:solidFill>
                  <a:srgbClr val="00B0F0"/>
                </a:solidFill>
                <a:latin typeface="Arial"/>
                <a:cs typeface="Arial"/>
              </a:rPr>
              <a:t>Explanatory</a:t>
            </a:r>
            <a:r>
              <a:rPr sz="2180" spc="-20" dirty="0">
                <a:solidFill>
                  <a:srgbClr val="00B0F0"/>
                </a:solidFill>
                <a:latin typeface="Arial"/>
                <a:cs typeface="Arial"/>
              </a:rPr>
              <a:t> </a:t>
            </a:r>
            <a:r>
              <a:rPr sz="2180" spc="-69" dirty="0">
                <a:solidFill>
                  <a:srgbClr val="00B0F0"/>
                </a:solidFill>
                <a:latin typeface="Arial"/>
                <a:cs typeface="Arial"/>
              </a:rPr>
              <a:t>variable</a:t>
            </a:r>
            <a:r>
              <a:rPr sz="2180" spc="-69" dirty="0">
                <a:latin typeface="Arial"/>
                <a:cs typeface="Arial"/>
              </a:rPr>
              <a:t>:</a:t>
            </a:r>
            <a:r>
              <a:rPr sz="2180" spc="188"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that</a:t>
            </a:r>
            <a:r>
              <a:rPr sz="2180" spc="-10" dirty="0">
                <a:latin typeface="Arial"/>
                <a:cs typeface="Arial"/>
              </a:rPr>
              <a:t> </a:t>
            </a:r>
            <a:r>
              <a:rPr sz="2180" spc="-20" dirty="0">
                <a:latin typeface="Arial"/>
                <a:cs typeface="Arial"/>
              </a:rPr>
              <a:t>potentially </a:t>
            </a:r>
            <a:r>
              <a:rPr sz="2180" spc="-99" dirty="0">
                <a:latin typeface="Arial"/>
                <a:cs typeface="Arial"/>
              </a:rPr>
              <a:t>explains</a:t>
            </a:r>
            <a:r>
              <a:rPr sz="2180" spc="-10" dirty="0">
                <a:latin typeface="Arial"/>
                <a:cs typeface="Arial"/>
              </a:rPr>
              <a:t> </a:t>
            </a:r>
            <a:r>
              <a:rPr sz="2180" dirty="0">
                <a:latin typeface="Arial"/>
                <a:cs typeface="Arial"/>
              </a:rPr>
              <a:t>or</a:t>
            </a:r>
            <a:r>
              <a:rPr sz="2180" spc="-20" dirty="0">
                <a:latin typeface="Arial"/>
                <a:cs typeface="Arial"/>
              </a:rPr>
              <a:t> </a:t>
            </a:r>
            <a:r>
              <a:rPr sz="2180" spc="-59" dirty="0">
                <a:latin typeface="Arial"/>
                <a:cs typeface="Arial"/>
              </a:rPr>
              <a:t>predicts </a:t>
            </a:r>
            <a:r>
              <a:rPr sz="2180" spc="-168" dirty="0">
                <a:latin typeface="Arial"/>
                <a:cs typeface="Arial"/>
              </a:rPr>
              <a:t>changes</a:t>
            </a:r>
            <a:r>
              <a:rPr sz="2180" spc="30" dirty="0">
                <a:latin typeface="Arial"/>
                <a:cs typeface="Arial"/>
              </a:rPr>
              <a:t> </a:t>
            </a:r>
            <a:r>
              <a:rPr sz="2180" dirty="0">
                <a:latin typeface="Arial"/>
                <a:cs typeface="Arial"/>
              </a:rPr>
              <a:t>in</a:t>
            </a:r>
            <a:r>
              <a:rPr sz="2180" spc="30" dirty="0">
                <a:latin typeface="Arial"/>
                <a:cs typeface="Arial"/>
              </a:rPr>
              <a:t> </a:t>
            </a:r>
            <a:r>
              <a:rPr sz="2180" dirty="0">
                <a:latin typeface="Arial"/>
                <a:cs typeface="Arial"/>
              </a:rPr>
              <a:t>the</a:t>
            </a:r>
            <a:r>
              <a:rPr sz="2180" spc="30" dirty="0">
                <a:latin typeface="Arial"/>
                <a:cs typeface="Arial"/>
              </a:rPr>
              <a:t> </a:t>
            </a:r>
            <a:r>
              <a:rPr sz="2180" spc="-20" dirty="0">
                <a:latin typeface="Arial"/>
                <a:cs typeface="Arial"/>
              </a:rPr>
              <a:t>response</a:t>
            </a:r>
            <a:endParaRPr sz="2180">
              <a:latin typeface="Arial"/>
              <a:cs typeface="Arial"/>
            </a:endParaRPr>
          </a:p>
          <a:p>
            <a:pPr marL="25168">
              <a:spcBef>
                <a:spcPts val="2636"/>
              </a:spcBef>
            </a:pP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79" dirty="0">
                <a:latin typeface="Arial"/>
                <a:cs typeface="Arial"/>
              </a:rPr>
              <a:t>and </a:t>
            </a:r>
            <a:r>
              <a:rPr sz="2180" spc="-69" dirty="0">
                <a:latin typeface="Arial"/>
                <a:cs typeface="Arial"/>
              </a:rPr>
              <a:t>broadly</a:t>
            </a:r>
            <a:r>
              <a:rPr sz="2180" spc="-59" dirty="0">
                <a:latin typeface="Arial"/>
                <a:cs typeface="Arial"/>
              </a:rPr>
              <a:t> </a:t>
            </a:r>
            <a:r>
              <a:rPr sz="2180" spc="-89" dirty="0">
                <a:latin typeface="Arial"/>
                <a:cs typeface="Arial"/>
              </a:rPr>
              <a:t>classify</a:t>
            </a:r>
            <a:r>
              <a:rPr sz="2180" spc="10" dirty="0">
                <a:latin typeface="Arial"/>
                <a:cs typeface="Arial"/>
              </a:rPr>
              <a:t> </a:t>
            </a:r>
            <a:r>
              <a:rPr sz="2180" spc="-50" dirty="0">
                <a:latin typeface="Arial"/>
                <a:cs typeface="Arial"/>
              </a:rPr>
              <a:t>study</a:t>
            </a:r>
            <a:r>
              <a:rPr sz="2180" spc="10" dirty="0">
                <a:latin typeface="Arial"/>
                <a:cs typeface="Arial"/>
              </a:rPr>
              <a:t> </a:t>
            </a:r>
            <a:r>
              <a:rPr sz="2180" spc="-159" dirty="0">
                <a:latin typeface="Arial"/>
                <a:cs typeface="Arial"/>
              </a:rPr>
              <a:t>designs</a:t>
            </a:r>
            <a:r>
              <a:rPr sz="2180" spc="10" dirty="0">
                <a:latin typeface="Arial"/>
                <a:cs typeface="Arial"/>
              </a:rPr>
              <a:t> </a:t>
            </a:r>
            <a:r>
              <a:rPr sz="2180" dirty="0">
                <a:latin typeface="Arial"/>
                <a:cs typeface="Arial"/>
              </a:rPr>
              <a:t>into</a:t>
            </a:r>
            <a:r>
              <a:rPr sz="2180" spc="10" dirty="0">
                <a:latin typeface="Arial"/>
                <a:cs typeface="Arial"/>
              </a:rPr>
              <a:t> </a:t>
            </a:r>
            <a:r>
              <a:rPr sz="2180" spc="-129" dirty="0">
                <a:latin typeface="Arial"/>
                <a:cs typeface="Arial"/>
              </a:rPr>
              <a:t>one</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two</a:t>
            </a:r>
            <a:r>
              <a:rPr sz="2180" spc="10" dirty="0">
                <a:latin typeface="Arial"/>
                <a:cs typeface="Arial"/>
              </a:rPr>
              <a:t> </a:t>
            </a:r>
            <a:r>
              <a:rPr sz="2180" spc="-20" dirty="0">
                <a:latin typeface="Arial"/>
                <a:cs typeface="Arial"/>
              </a:rPr>
              <a:t>categories:</a:t>
            </a:r>
            <a:endParaRPr sz="2180">
              <a:latin typeface="Arial"/>
              <a:cs typeface="Arial"/>
            </a:endParaRPr>
          </a:p>
        </p:txBody>
      </p:sp>
      <p:sp>
        <p:nvSpPr>
          <p:cNvPr id="8" name="object 8">
            <a:extLst>
              <a:ext uri="{FF2B5EF4-FFF2-40B4-BE49-F238E27FC236}">
                <a16:creationId xmlns:a16="http://schemas.microsoft.com/office/drawing/2014/main" id="{5D70AA87-9B95-C459-0B94-7A1EFD3FD688}"/>
              </a:ext>
            </a:extLst>
          </p:cNvPr>
          <p:cNvSpPr txBox="1"/>
          <p:nvPr/>
        </p:nvSpPr>
        <p:spPr>
          <a:xfrm>
            <a:off x="4031898" y="3741623"/>
            <a:ext cx="7760286" cy="2109423"/>
          </a:xfrm>
          <a:prstGeom prst="rect">
            <a:avLst/>
          </a:prstGeom>
        </p:spPr>
        <p:txBody>
          <a:bodyPr vert="horz" wrap="square" lIns="0" tIns="13842" rIns="0" bIns="0" rtlCol="0">
            <a:spAutoFit/>
          </a:bodyPr>
          <a:lstStyle/>
          <a:p>
            <a:pPr marL="25168" marR="10067">
              <a:lnSpc>
                <a:spcPct val="102600"/>
              </a:lnSpc>
              <a:spcBef>
                <a:spcPts val="109"/>
              </a:spcBef>
            </a:pPr>
            <a:r>
              <a:rPr sz="2180" spc="-99" dirty="0">
                <a:solidFill>
                  <a:srgbClr val="00B0F0"/>
                </a:solidFill>
                <a:latin typeface="Arial"/>
                <a:cs typeface="Arial"/>
              </a:rPr>
              <a:t>Observational</a:t>
            </a:r>
            <a:r>
              <a:rPr sz="2180" spc="10" dirty="0">
                <a:solidFill>
                  <a:srgbClr val="00B0F0"/>
                </a:solidFill>
                <a:latin typeface="Arial"/>
                <a:cs typeface="Arial"/>
              </a:rPr>
              <a:t> </a:t>
            </a:r>
            <a:r>
              <a:rPr sz="2180" spc="-69" dirty="0">
                <a:solidFill>
                  <a:srgbClr val="00B0F0"/>
                </a:solidFill>
                <a:latin typeface="Arial"/>
                <a:cs typeface="Arial"/>
              </a:rPr>
              <a:t>studies</a:t>
            </a:r>
            <a:r>
              <a:rPr sz="2180" spc="-69" dirty="0">
                <a:latin typeface="Arial"/>
                <a:cs typeface="Arial"/>
              </a:rPr>
              <a:t>:</a:t>
            </a:r>
            <a:r>
              <a:rPr sz="2180" spc="226" dirty="0">
                <a:latin typeface="Arial"/>
                <a:cs typeface="Arial"/>
              </a:rPr>
              <a:t> </a:t>
            </a:r>
            <a:r>
              <a:rPr sz="2180" spc="-168" dirty="0">
                <a:latin typeface="Arial"/>
                <a:cs typeface="Arial"/>
              </a:rPr>
              <a:t>researchers</a:t>
            </a:r>
            <a:r>
              <a:rPr sz="2180" spc="20" dirty="0">
                <a:latin typeface="Arial"/>
                <a:cs typeface="Arial"/>
              </a:rPr>
              <a:t> </a:t>
            </a:r>
            <a:r>
              <a:rPr sz="2180" spc="-139" dirty="0">
                <a:latin typeface="Arial"/>
                <a:cs typeface="Arial"/>
              </a:rPr>
              <a:t>observe</a:t>
            </a:r>
            <a:r>
              <a:rPr sz="2180" spc="20" dirty="0">
                <a:latin typeface="Arial"/>
                <a:cs typeface="Arial"/>
              </a:rPr>
              <a:t> </a:t>
            </a:r>
            <a:r>
              <a:rPr sz="2180" dirty="0">
                <a:latin typeface="Arial"/>
                <a:cs typeface="Arial"/>
              </a:rPr>
              <a:t>both</a:t>
            </a:r>
            <a:r>
              <a:rPr sz="2180" spc="20" dirty="0">
                <a:latin typeface="Arial"/>
                <a:cs typeface="Arial"/>
              </a:rPr>
              <a:t> </a:t>
            </a:r>
            <a:r>
              <a:rPr sz="2180" dirty="0">
                <a:latin typeface="Arial"/>
                <a:cs typeface="Arial"/>
              </a:rPr>
              <a:t>the</a:t>
            </a:r>
            <a:r>
              <a:rPr sz="2180" spc="20" dirty="0">
                <a:latin typeface="Arial"/>
                <a:cs typeface="Arial"/>
              </a:rPr>
              <a:t> </a:t>
            </a:r>
            <a:r>
              <a:rPr sz="2180" spc="-89" dirty="0">
                <a:latin typeface="Arial"/>
                <a:cs typeface="Arial"/>
              </a:rPr>
              <a:t>explanatory</a:t>
            </a:r>
            <a:r>
              <a:rPr sz="2180" spc="20" dirty="0">
                <a:latin typeface="Arial"/>
                <a:cs typeface="Arial"/>
              </a:rPr>
              <a:t> </a:t>
            </a:r>
            <a:r>
              <a:rPr sz="2180" spc="-50" dirty="0">
                <a:latin typeface="Arial"/>
                <a:cs typeface="Arial"/>
              </a:rPr>
              <a:t>and </a:t>
            </a:r>
            <a:r>
              <a:rPr sz="2180" spc="-159" dirty="0">
                <a:latin typeface="Arial"/>
                <a:cs typeface="Arial"/>
              </a:rPr>
              <a:t>response</a:t>
            </a:r>
            <a:r>
              <a:rPr sz="2180" dirty="0">
                <a:latin typeface="Arial"/>
                <a:cs typeface="Arial"/>
              </a:rPr>
              <a:t> </a:t>
            </a:r>
            <a:r>
              <a:rPr sz="2180" spc="-109" dirty="0">
                <a:latin typeface="Arial"/>
                <a:cs typeface="Arial"/>
              </a:rPr>
              <a:t>variables</a:t>
            </a:r>
            <a:r>
              <a:rPr sz="2180" dirty="0">
                <a:latin typeface="Arial"/>
                <a:cs typeface="Arial"/>
              </a:rPr>
              <a:t> without </a:t>
            </a:r>
            <a:r>
              <a:rPr sz="2180" spc="-50" dirty="0">
                <a:latin typeface="Arial"/>
                <a:cs typeface="Arial"/>
              </a:rPr>
              <a:t>interfering</a:t>
            </a:r>
            <a:r>
              <a:rPr sz="2180" dirty="0">
                <a:latin typeface="Arial"/>
                <a:cs typeface="Arial"/>
              </a:rPr>
              <a:t> in </a:t>
            </a:r>
            <a:r>
              <a:rPr sz="2180" spc="-89" dirty="0">
                <a:latin typeface="Arial"/>
                <a:cs typeface="Arial"/>
              </a:rPr>
              <a:t>how</a:t>
            </a:r>
            <a:r>
              <a:rPr sz="2180" dirty="0">
                <a:latin typeface="Arial"/>
                <a:cs typeface="Arial"/>
              </a:rPr>
              <a:t> the </a:t>
            </a:r>
            <a:r>
              <a:rPr sz="2180" spc="-40" dirty="0">
                <a:latin typeface="Arial"/>
                <a:cs typeface="Arial"/>
              </a:rPr>
              <a:t>data</a:t>
            </a:r>
            <a:r>
              <a:rPr sz="2180" dirty="0">
                <a:latin typeface="Arial"/>
                <a:cs typeface="Arial"/>
              </a:rPr>
              <a:t> </a:t>
            </a:r>
            <a:r>
              <a:rPr sz="2180" spc="-20" dirty="0">
                <a:latin typeface="Arial"/>
                <a:cs typeface="Arial"/>
              </a:rPr>
              <a:t>arise</a:t>
            </a:r>
            <a:endParaRPr sz="2180" dirty="0">
              <a:latin typeface="Arial"/>
              <a:cs typeface="Arial"/>
            </a:endParaRPr>
          </a:p>
          <a:p>
            <a:pPr marL="25168" marR="664424">
              <a:lnSpc>
                <a:spcPts val="2378"/>
              </a:lnSpc>
              <a:spcBef>
                <a:spcPts val="1021"/>
              </a:spcBef>
            </a:pPr>
            <a:r>
              <a:rPr sz="2180" spc="-79" dirty="0">
                <a:solidFill>
                  <a:srgbClr val="00B0F0"/>
                </a:solidFill>
                <a:latin typeface="Arial"/>
                <a:cs typeface="Arial"/>
              </a:rPr>
              <a:t>Experiments</a:t>
            </a:r>
            <a:r>
              <a:rPr sz="2180" spc="-79" dirty="0">
                <a:latin typeface="Arial"/>
                <a:cs typeface="Arial"/>
              </a:rPr>
              <a:t>:</a:t>
            </a:r>
            <a:r>
              <a:rPr sz="2180" spc="248" dirty="0">
                <a:latin typeface="Arial"/>
                <a:cs typeface="Arial"/>
              </a:rPr>
              <a:t> </a:t>
            </a:r>
            <a:r>
              <a:rPr sz="2180" spc="-168" dirty="0">
                <a:latin typeface="Arial"/>
                <a:cs typeface="Arial"/>
              </a:rPr>
              <a:t>researchers</a:t>
            </a:r>
            <a:r>
              <a:rPr sz="2180" spc="30" dirty="0">
                <a:latin typeface="Arial"/>
                <a:cs typeface="Arial"/>
              </a:rPr>
              <a:t> </a:t>
            </a:r>
            <a:r>
              <a:rPr sz="2180" spc="-89" dirty="0">
                <a:latin typeface="Arial"/>
                <a:cs typeface="Arial"/>
              </a:rPr>
              <a:t>intervene</a:t>
            </a:r>
            <a:r>
              <a:rPr sz="2180" spc="40" dirty="0">
                <a:latin typeface="Arial"/>
                <a:cs typeface="Arial"/>
              </a:rPr>
              <a:t> </a:t>
            </a:r>
            <a:r>
              <a:rPr sz="2180" spc="-79" dirty="0">
                <a:latin typeface="Arial"/>
                <a:cs typeface="Arial"/>
              </a:rPr>
              <a:t>and</a:t>
            </a:r>
            <a:r>
              <a:rPr sz="2180" spc="40" dirty="0">
                <a:latin typeface="Arial"/>
                <a:cs typeface="Arial"/>
              </a:rPr>
              <a:t> </a:t>
            </a:r>
            <a:r>
              <a:rPr sz="2180" spc="-159" dirty="0">
                <a:latin typeface="Arial"/>
                <a:cs typeface="Arial"/>
              </a:rPr>
              <a:t>assign</a:t>
            </a:r>
            <a:r>
              <a:rPr sz="2180" spc="40" dirty="0">
                <a:latin typeface="Arial"/>
                <a:cs typeface="Arial"/>
              </a:rPr>
              <a:t> </a:t>
            </a:r>
            <a:r>
              <a:rPr sz="2180" spc="-50" dirty="0">
                <a:latin typeface="Arial"/>
                <a:cs typeface="Arial"/>
              </a:rPr>
              <a:t>treatments</a:t>
            </a:r>
            <a:r>
              <a:rPr sz="2180" spc="30" dirty="0">
                <a:latin typeface="Arial"/>
                <a:cs typeface="Arial"/>
              </a:rPr>
              <a:t> </a:t>
            </a:r>
            <a:r>
              <a:rPr sz="2180" spc="-40" dirty="0">
                <a:latin typeface="Arial"/>
                <a:cs typeface="Arial"/>
              </a:rPr>
              <a:t>(the </a:t>
            </a:r>
            <a:r>
              <a:rPr sz="2180" spc="-79" dirty="0">
                <a:latin typeface="Arial"/>
                <a:cs typeface="Arial"/>
              </a:rPr>
              <a:t>explanatory</a:t>
            </a:r>
            <a:r>
              <a:rPr sz="2180" spc="-20" dirty="0">
                <a:latin typeface="Arial"/>
                <a:cs typeface="Arial"/>
              </a:rPr>
              <a:t> </a:t>
            </a:r>
            <a:r>
              <a:rPr sz="2180" spc="-69" dirty="0">
                <a:latin typeface="Arial"/>
                <a:cs typeface="Arial"/>
              </a:rPr>
              <a:t>variable)</a:t>
            </a:r>
            <a:r>
              <a:rPr sz="2180" spc="-20" dirty="0">
                <a:latin typeface="Arial"/>
                <a:cs typeface="Arial"/>
              </a:rPr>
              <a:t> </a:t>
            </a:r>
            <a:r>
              <a:rPr sz="2180" dirty="0">
                <a:latin typeface="Arial"/>
                <a:cs typeface="Arial"/>
              </a:rPr>
              <a:t>to</a:t>
            </a:r>
            <a:r>
              <a:rPr sz="2180" spc="-10" dirty="0">
                <a:latin typeface="Arial"/>
                <a:cs typeface="Arial"/>
              </a:rPr>
              <a:t> </a:t>
            </a:r>
            <a:r>
              <a:rPr sz="2180" spc="-149" dirty="0">
                <a:latin typeface="Arial"/>
                <a:cs typeface="Arial"/>
              </a:rPr>
              <a:t>each</a:t>
            </a:r>
            <a:r>
              <a:rPr sz="2180" dirty="0">
                <a:latin typeface="Arial"/>
                <a:cs typeface="Arial"/>
              </a:rPr>
              <a:t> </a:t>
            </a:r>
            <a:r>
              <a:rPr sz="2180" spc="-20" dirty="0">
                <a:latin typeface="Arial"/>
                <a:cs typeface="Arial"/>
              </a:rPr>
              <a:t>participant</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study</a:t>
            </a:r>
            <a:endParaRPr sz="2180" dirty="0">
              <a:latin typeface="Arial"/>
              <a:cs typeface="Arial"/>
            </a:endParaRPr>
          </a:p>
          <a:p>
            <a:pPr marL="186240">
              <a:lnSpc>
                <a:spcPts val="2378"/>
              </a:lnSpc>
              <a:spcBef>
                <a:spcPts val="495"/>
              </a:spcBef>
            </a:pPr>
            <a:r>
              <a:rPr sz="1982" i="1" spc="773" dirty="0">
                <a:solidFill>
                  <a:srgbClr val="3333B2"/>
                </a:solidFill>
                <a:latin typeface="Menlo"/>
                <a:cs typeface="Menlo"/>
              </a:rPr>
              <a:t>→</a:t>
            </a:r>
            <a:r>
              <a:rPr sz="1982" i="1" spc="-258" dirty="0">
                <a:solidFill>
                  <a:srgbClr val="3333B2"/>
                </a:solidFill>
                <a:latin typeface="Menlo"/>
                <a:cs typeface="Menlo"/>
              </a:rPr>
              <a:t> </a:t>
            </a:r>
            <a:r>
              <a:rPr sz="1982" dirty="0">
                <a:latin typeface="Arial"/>
                <a:cs typeface="Arial"/>
              </a:rPr>
              <a:t>if</a:t>
            </a:r>
            <a:r>
              <a:rPr sz="1982" spc="10" dirty="0">
                <a:latin typeface="Arial"/>
                <a:cs typeface="Arial"/>
              </a:rPr>
              <a:t> </a:t>
            </a:r>
            <a:r>
              <a:rPr sz="1982" dirty="0">
                <a:latin typeface="Arial"/>
                <a:cs typeface="Arial"/>
              </a:rPr>
              <a:t>this</a:t>
            </a:r>
            <a:r>
              <a:rPr sz="1982" spc="30" dirty="0">
                <a:latin typeface="Arial"/>
                <a:cs typeface="Arial"/>
              </a:rPr>
              <a:t> </a:t>
            </a:r>
            <a:r>
              <a:rPr sz="1982" spc="-99" dirty="0">
                <a:latin typeface="Arial"/>
                <a:cs typeface="Arial"/>
              </a:rPr>
              <a:t>assignment</a:t>
            </a:r>
            <a:r>
              <a:rPr sz="1982" spc="30" dirty="0">
                <a:latin typeface="Arial"/>
                <a:cs typeface="Arial"/>
              </a:rPr>
              <a:t> </a:t>
            </a:r>
            <a:r>
              <a:rPr sz="1982" spc="-89" dirty="0">
                <a:latin typeface="Arial"/>
                <a:cs typeface="Arial"/>
              </a:rPr>
              <a:t>involves</a:t>
            </a:r>
            <a:r>
              <a:rPr sz="1982" spc="10" dirty="0">
                <a:latin typeface="Arial"/>
                <a:cs typeface="Arial"/>
              </a:rPr>
              <a:t> </a:t>
            </a:r>
            <a:r>
              <a:rPr sz="1982" spc="-59" dirty="0">
                <a:latin typeface="Arial"/>
                <a:cs typeface="Arial"/>
              </a:rPr>
              <a:t>randomization,</a:t>
            </a:r>
            <a:r>
              <a:rPr sz="1982" spc="20" dirty="0">
                <a:latin typeface="Arial"/>
                <a:cs typeface="Arial"/>
              </a:rPr>
              <a:t> </a:t>
            </a:r>
            <a:r>
              <a:rPr sz="1982" spc="-20" dirty="0">
                <a:latin typeface="Arial"/>
                <a:cs typeface="Arial"/>
              </a:rPr>
              <a:t>then</a:t>
            </a:r>
            <a:r>
              <a:rPr sz="1982" spc="20" dirty="0">
                <a:latin typeface="Arial"/>
                <a:cs typeface="Arial"/>
              </a:rPr>
              <a:t> </a:t>
            </a:r>
            <a:r>
              <a:rPr sz="1982" spc="-159" dirty="0">
                <a:latin typeface="Arial"/>
                <a:cs typeface="Arial"/>
              </a:rPr>
              <a:t>we</a:t>
            </a:r>
            <a:r>
              <a:rPr sz="1982" spc="20" dirty="0">
                <a:latin typeface="Arial"/>
                <a:cs typeface="Arial"/>
              </a:rPr>
              <a:t> </a:t>
            </a:r>
            <a:r>
              <a:rPr sz="1982" spc="-20" dirty="0">
                <a:latin typeface="Arial"/>
                <a:cs typeface="Arial"/>
              </a:rPr>
              <a:t>call</a:t>
            </a:r>
            <a:r>
              <a:rPr sz="1982" spc="20" dirty="0">
                <a:latin typeface="Arial"/>
                <a:cs typeface="Arial"/>
              </a:rPr>
              <a:t> </a:t>
            </a:r>
            <a:r>
              <a:rPr sz="1982" dirty="0">
                <a:latin typeface="Arial"/>
                <a:cs typeface="Arial"/>
              </a:rPr>
              <a:t>the</a:t>
            </a:r>
            <a:r>
              <a:rPr sz="1982" spc="10" dirty="0">
                <a:latin typeface="Arial"/>
                <a:cs typeface="Arial"/>
              </a:rPr>
              <a:t> </a:t>
            </a:r>
            <a:r>
              <a:rPr sz="1982" spc="-40" dirty="0">
                <a:latin typeface="Arial"/>
                <a:cs typeface="Arial"/>
              </a:rPr>
              <a:t>study</a:t>
            </a:r>
            <a:r>
              <a:rPr sz="1982" spc="30" dirty="0">
                <a:latin typeface="Arial"/>
                <a:cs typeface="Arial"/>
              </a:rPr>
              <a:t> </a:t>
            </a:r>
            <a:r>
              <a:rPr sz="1982" spc="-99" dirty="0">
                <a:latin typeface="Arial"/>
                <a:cs typeface="Arial"/>
              </a:rPr>
              <a:t>a</a:t>
            </a:r>
            <a:endParaRPr sz="1982" dirty="0">
              <a:latin typeface="Arial"/>
              <a:cs typeface="Arial"/>
            </a:endParaRPr>
          </a:p>
          <a:p>
            <a:pPr marL="573821">
              <a:lnSpc>
                <a:spcPts val="2378"/>
              </a:lnSpc>
            </a:pPr>
            <a:r>
              <a:rPr sz="1982" i="1" spc="-99" dirty="0">
                <a:latin typeface="Arial"/>
                <a:cs typeface="Arial"/>
              </a:rPr>
              <a:t>randomized</a:t>
            </a:r>
            <a:r>
              <a:rPr sz="1982" i="1" spc="59" dirty="0">
                <a:latin typeface="Arial"/>
                <a:cs typeface="Arial"/>
              </a:rPr>
              <a:t> </a:t>
            </a:r>
            <a:r>
              <a:rPr sz="1982" i="1" spc="-20" dirty="0">
                <a:latin typeface="Arial"/>
                <a:cs typeface="Arial"/>
              </a:rPr>
              <a:t>experiment</a:t>
            </a:r>
            <a:endParaRPr sz="1982" dirty="0">
              <a:latin typeface="Arial"/>
              <a:cs typeface="Arial"/>
            </a:endParaRPr>
          </a:p>
        </p:txBody>
      </p:sp>
    </p:spTree>
    <p:extLst>
      <p:ext uri="{BB962C8B-B14F-4D97-AF65-F5344CB8AC3E}">
        <p14:creationId xmlns:p14="http://schemas.microsoft.com/office/powerpoint/2010/main" val="911199178"/>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spTree>
    <p:extLst>
      <p:ext uri="{BB962C8B-B14F-4D97-AF65-F5344CB8AC3E}">
        <p14:creationId xmlns:p14="http://schemas.microsoft.com/office/powerpoint/2010/main" val="199413917"/>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spTree>
    <p:extLst>
      <p:ext uri="{BB962C8B-B14F-4D97-AF65-F5344CB8AC3E}">
        <p14:creationId xmlns:p14="http://schemas.microsoft.com/office/powerpoint/2010/main" val="854357365"/>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grpSp>
        <p:nvGrpSpPr>
          <p:cNvPr id="5" name="object 16">
            <a:extLst>
              <a:ext uri="{FF2B5EF4-FFF2-40B4-BE49-F238E27FC236}">
                <a16:creationId xmlns:a16="http://schemas.microsoft.com/office/drawing/2014/main" id="{67D156CA-994B-8BA8-C7B8-2EF40A6178A3}"/>
              </a:ext>
            </a:extLst>
          </p:cNvPr>
          <p:cNvGrpSpPr/>
          <p:nvPr/>
        </p:nvGrpSpPr>
        <p:grpSpPr>
          <a:xfrm>
            <a:off x="3507405" y="4721844"/>
            <a:ext cx="8583196" cy="611557"/>
            <a:chOff x="138547" y="2404799"/>
            <a:chExt cx="4331335" cy="308610"/>
          </a:xfrm>
        </p:grpSpPr>
        <p:sp>
          <p:nvSpPr>
            <p:cNvPr id="7" name="object 17">
              <a:extLst>
                <a:ext uri="{FF2B5EF4-FFF2-40B4-BE49-F238E27FC236}">
                  <a16:creationId xmlns:a16="http://schemas.microsoft.com/office/drawing/2014/main" id="{28ECAC70-F798-6907-0647-1C0F9857BAAC}"/>
                </a:ext>
              </a:extLst>
            </p:cNvPr>
            <p:cNvSpPr/>
            <p:nvPr/>
          </p:nvSpPr>
          <p:spPr>
            <a:xfrm>
              <a:off x="138547" y="2404799"/>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18">
              <a:extLst>
                <a:ext uri="{FF2B5EF4-FFF2-40B4-BE49-F238E27FC236}">
                  <a16:creationId xmlns:a16="http://schemas.microsoft.com/office/drawing/2014/main" id="{C32551C6-24E9-AB00-6AAF-164DAE500C65}"/>
                </a:ext>
              </a:extLst>
            </p:cNvPr>
            <p:cNvSpPr/>
            <p:nvPr/>
          </p:nvSpPr>
          <p:spPr>
            <a:xfrm>
              <a:off x="156547" y="2422799"/>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object 21">
            <a:extLst>
              <a:ext uri="{FF2B5EF4-FFF2-40B4-BE49-F238E27FC236}">
                <a16:creationId xmlns:a16="http://schemas.microsoft.com/office/drawing/2014/main" id="{B4040FC3-94CC-3933-97CD-917134AB451B}"/>
              </a:ext>
            </a:extLst>
          </p:cNvPr>
          <p:cNvSpPr txBox="1"/>
          <p:nvPr/>
        </p:nvSpPr>
        <p:spPr>
          <a:xfrm>
            <a:off x="3830596" y="4801817"/>
            <a:ext cx="3486328" cy="358348"/>
          </a:xfrm>
          <a:prstGeom prst="rect">
            <a:avLst/>
          </a:prstGeom>
        </p:spPr>
        <p:txBody>
          <a:bodyPr vert="horz" wrap="square" lIns="0" tIns="22650" rIns="0" bIns="0" rtlCol="0">
            <a:spAutoFit/>
          </a:bodyPr>
          <a:lstStyle/>
          <a:p>
            <a:pPr marL="25168">
              <a:spcBef>
                <a:spcPts val="178"/>
              </a:spcBef>
            </a:pPr>
            <a:r>
              <a:rPr sz="2180" dirty="0">
                <a:latin typeface="Arial"/>
                <a:cs typeface="Arial"/>
              </a:rPr>
              <a:t>What</a:t>
            </a:r>
            <a:r>
              <a:rPr sz="2180" spc="-69" dirty="0">
                <a:latin typeface="Arial"/>
                <a:cs typeface="Arial"/>
              </a:rPr>
              <a:t> </a:t>
            </a:r>
            <a:r>
              <a:rPr sz="2180" spc="-20" dirty="0">
                <a:latin typeface="Arial"/>
                <a:cs typeface="Arial"/>
              </a:rPr>
              <a:t>type</a:t>
            </a:r>
            <a:r>
              <a:rPr sz="2180" spc="-69" dirty="0">
                <a:latin typeface="Arial"/>
                <a:cs typeface="Arial"/>
              </a:rPr>
              <a:t> </a:t>
            </a:r>
            <a:r>
              <a:rPr sz="2180" dirty="0">
                <a:latin typeface="Arial"/>
                <a:cs typeface="Arial"/>
              </a:rPr>
              <a:t>of</a:t>
            </a:r>
            <a:r>
              <a:rPr sz="2180" spc="-69" dirty="0">
                <a:latin typeface="Arial"/>
                <a:cs typeface="Arial"/>
              </a:rPr>
              <a:t> </a:t>
            </a:r>
            <a:r>
              <a:rPr sz="2180" spc="-50" dirty="0">
                <a:latin typeface="Arial"/>
                <a:cs typeface="Arial"/>
              </a:rPr>
              <a:t>study</a:t>
            </a:r>
            <a:r>
              <a:rPr sz="2180" spc="-69" dirty="0">
                <a:latin typeface="Arial"/>
                <a:cs typeface="Arial"/>
              </a:rPr>
              <a:t> </a:t>
            </a:r>
            <a:r>
              <a:rPr sz="2180" dirty="0">
                <a:latin typeface="Arial"/>
                <a:cs typeface="Arial"/>
              </a:rPr>
              <a:t>is</a:t>
            </a:r>
            <a:r>
              <a:rPr sz="2180" spc="-69" dirty="0">
                <a:latin typeface="Arial"/>
                <a:cs typeface="Arial"/>
              </a:rPr>
              <a:t> </a:t>
            </a:r>
            <a:r>
              <a:rPr sz="2180" spc="-20" dirty="0">
                <a:latin typeface="Arial"/>
                <a:cs typeface="Arial"/>
              </a:rPr>
              <a:t>this?</a:t>
            </a:r>
            <a:endParaRPr sz="2180" dirty="0">
              <a:latin typeface="Arial"/>
              <a:cs typeface="Arial"/>
            </a:endParaRPr>
          </a:p>
        </p:txBody>
      </p:sp>
    </p:spTree>
    <p:extLst>
      <p:ext uri="{BB962C8B-B14F-4D97-AF65-F5344CB8AC3E}">
        <p14:creationId xmlns:p14="http://schemas.microsoft.com/office/powerpoint/2010/main" val="2404036334"/>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grpSp>
        <p:nvGrpSpPr>
          <p:cNvPr id="5" name="object 16">
            <a:extLst>
              <a:ext uri="{FF2B5EF4-FFF2-40B4-BE49-F238E27FC236}">
                <a16:creationId xmlns:a16="http://schemas.microsoft.com/office/drawing/2014/main" id="{67D156CA-994B-8BA8-C7B8-2EF40A6178A3}"/>
              </a:ext>
            </a:extLst>
          </p:cNvPr>
          <p:cNvGrpSpPr/>
          <p:nvPr/>
        </p:nvGrpSpPr>
        <p:grpSpPr>
          <a:xfrm>
            <a:off x="3507405" y="4721844"/>
            <a:ext cx="8583196" cy="611557"/>
            <a:chOff x="138547" y="2404799"/>
            <a:chExt cx="4331335" cy="308610"/>
          </a:xfrm>
        </p:grpSpPr>
        <p:sp>
          <p:nvSpPr>
            <p:cNvPr id="7" name="object 17">
              <a:extLst>
                <a:ext uri="{FF2B5EF4-FFF2-40B4-BE49-F238E27FC236}">
                  <a16:creationId xmlns:a16="http://schemas.microsoft.com/office/drawing/2014/main" id="{28ECAC70-F798-6907-0647-1C0F9857BAAC}"/>
                </a:ext>
              </a:extLst>
            </p:cNvPr>
            <p:cNvSpPr/>
            <p:nvPr/>
          </p:nvSpPr>
          <p:spPr>
            <a:xfrm>
              <a:off x="138547" y="2404799"/>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18">
              <a:extLst>
                <a:ext uri="{FF2B5EF4-FFF2-40B4-BE49-F238E27FC236}">
                  <a16:creationId xmlns:a16="http://schemas.microsoft.com/office/drawing/2014/main" id="{C32551C6-24E9-AB00-6AAF-164DAE500C65}"/>
                </a:ext>
              </a:extLst>
            </p:cNvPr>
            <p:cNvSpPr/>
            <p:nvPr/>
          </p:nvSpPr>
          <p:spPr>
            <a:xfrm>
              <a:off x="156547" y="2422799"/>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object 21">
            <a:extLst>
              <a:ext uri="{FF2B5EF4-FFF2-40B4-BE49-F238E27FC236}">
                <a16:creationId xmlns:a16="http://schemas.microsoft.com/office/drawing/2014/main" id="{B4040FC3-94CC-3933-97CD-917134AB451B}"/>
              </a:ext>
            </a:extLst>
          </p:cNvPr>
          <p:cNvSpPr txBox="1"/>
          <p:nvPr/>
        </p:nvSpPr>
        <p:spPr>
          <a:xfrm>
            <a:off x="3830596" y="4801817"/>
            <a:ext cx="3486328" cy="358348"/>
          </a:xfrm>
          <a:prstGeom prst="rect">
            <a:avLst/>
          </a:prstGeom>
        </p:spPr>
        <p:txBody>
          <a:bodyPr vert="horz" wrap="square" lIns="0" tIns="22650" rIns="0" bIns="0" rtlCol="0">
            <a:spAutoFit/>
          </a:bodyPr>
          <a:lstStyle/>
          <a:p>
            <a:pPr marL="25168">
              <a:spcBef>
                <a:spcPts val="178"/>
              </a:spcBef>
            </a:pPr>
            <a:r>
              <a:rPr sz="2180" dirty="0">
                <a:latin typeface="Arial"/>
                <a:cs typeface="Arial"/>
              </a:rPr>
              <a:t>What</a:t>
            </a:r>
            <a:r>
              <a:rPr sz="2180" spc="-69" dirty="0">
                <a:latin typeface="Arial"/>
                <a:cs typeface="Arial"/>
              </a:rPr>
              <a:t> </a:t>
            </a:r>
            <a:r>
              <a:rPr sz="2180" spc="-20" dirty="0">
                <a:latin typeface="Arial"/>
                <a:cs typeface="Arial"/>
              </a:rPr>
              <a:t>type</a:t>
            </a:r>
            <a:r>
              <a:rPr sz="2180" spc="-69" dirty="0">
                <a:latin typeface="Arial"/>
                <a:cs typeface="Arial"/>
              </a:rPr>
              <a:t> </a:t>
            </a:r>
            <a:r>
              <a:rPr sz="2180" dirty="0">
                <a:latin typeface="Arial"/>
                <a:cs typeface="Arial"/>
              </a:rPr>
              <a:t>of</a:t>
            </a:r>
            <a:r>
              <a:rPr sz="2180" spc="-69" dirty="0">
                <a:latin typeface="Arial"/>
                <a:cs typeface="Arial"/>
              </a:rPr>
              <a:t> </a:t>
            </a:r>
            <a:r>
              <a:rPr sz="2180" spc="-50" dirty="0">
                <a:latin typeface="Arial"/>
                <a:cs typeface="Arial"/>
              </a:rPr>
              <a:t>study</a:t>
            </a:r>
            <a:r>
              <a:rPr sz="2180" spc="-69" dirty="0">
                <a:latin typeface="Arial"/>
                <a:cs typeface="Arial"/>
              </a:rPr>
              <a:t> </a:t>
            </a:r>
            <a:r>
              <a:rPr sz="2180" dirty="0">
                <a:latin typeface="Arial"/>
                <a:cs typeface="Arial"/>
              </a:rPr>
              <a:t>is</a:t>
            </a:r>
            <a:r>
              <a:rPr sz="2180" spc="-69" dirty="0">
                <a:latin typeface="Arial"/>
                <a:cs typeface="Arial"/>
              </a:rPr>
              <a:t> </a:t>
            </a:r>
            <a:r>
              <a:rPr sz="2180" spc="-20" dirty="0">
                <a:latin typeface="Arial"/>
                <a:cs typeface="Arial"/>
              </a:rPr>
              <a:t>this?</a:t>
            </a:r>
            <a:endParaRPr sz="2180" dirty="0">
              <a:latin typeface="Arial"/>
              <a:cs typeface="Arial"/>
            </a:endParaRPr>
          </a:p>
        </p:txBody>
      </p:sp>
      <p:grpSp>
        <p:nvGrpSpPr>
          <p:cNvPr id="14" name="object 22">
            <a:extLst>
              <a:ext uri="{FF2B5EF4-FFF2-40B4-BE49-F238E27FC236}">
                <a16:creationId xmlns:a16="http://schemas.microsoft.com/office/drawing/2014/main" id="{28B4D24C-5D44-B774-343D-13DAC4197C31}"/>
              </a:ext>
            </a:extLst>
          </p:cNvPr>
          <p:cNvGrpSpPr/>
          <p:nvPr/>
        </p:nvGrpSpPr>
        <p:grpSpPr>
          <a:xfrm>
            <a:off x="3507405" y="5503759"/>
            <a:ext cx="8583196" cy="611557"/>
            <a:chOff x="138547" y="2799376"/>
            <a:chExt cx="4331335" cy="308610"/>
          </a:xfrm>
        </p:grpSpPr>
        <p:sp>
          <p:nvSpPr>
            <p:cNvPr id="18" name="object 23">
              <a:extLst>
                <a:ext uri="{FF2B5EF4-FFF2-40B4-BE49-F238E27FC236}">
                  <a16:creationId xmlns:a16="http://schemas.microsoft.com/office/drawing/2014/main" id="{16267017-7A90-B44E-0873-C227237866A4}"/>
                </a:ext>
              </a:extLst>
            </p:cNvPr>
            <p:cNvSpPr/>
            <p:nvPr/>
          </p:nvSpPr>
          <p:spPr>
            <a:xfrm>
              <a:off x="138547" y="2799376"/>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19" name="object 24">
              <a:extLst>
                <a:ext uri="{FF2B5EF4-FFF2-40B4-BE49-F238E27FC236}">
                  <a16:creationId xmlns:a16="http://schemas.microsoft.com/office/drawing/2014/main" id="{E1EFFD82-78E0-C99A-11BC-6652A2625556}"/>
                </a:ext>
              </a:extLst>
            </p:cNvPr>
            <p:cNvSpPr/>
            <p:nvPr/>
          </p:nvSpPr>
          <p:spPr>
            <a:xfrm>
              <a:off x="156547" y="2817376"/>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21" name="object 27">
            <a:extLst>
              <a:ext uri="{FF2B5EF4-FFF2-40B4-BE49-F238E27FC236}">
                <a16:creationId xmlns:a16="http://schemas.microsoft.com/office/drawing/2014/main" id="{9D14B099-CCBF-B5BE-D5BD-A47C42508412}"/>
              </a:ext>
            </a:extLst>
          </p:cNvPr>
          <p:cNvSpPr txBox="1"/>
          <p:nvPr/>
        </p:nvSpPr>
        <p:spPr>
          <a:xfrm>
            <a:off x="3830595" y="5583729"/>
            <a:ext cx="7413635" cy="358348"/>
          </a:xfrm>
          <a:prstGeom prst="rect">
            <a:avLst/>
          </a:prstGeom>
        </p:spPr>
        <p:txBody>
          <a:bodyPr vert="horz" wrap="square" lIns="0" tIns="22650" rIns="0" bIns="0" rtlCol="0">
            <a:spAutoFit/>
          </a:bodyPr>
          <a:lstStyle/>
          <a:p>
            <a:pPr marL="25168">
              <a:spcBef>
                <a:spcPts val="178"/>
              </a:spcBef>
            </a:pPr>
            <a:r>
              <a:rPr sz="2180" spc="-139" dirty="0">
                <a:latin typeface="Arial"/>
                <a:cs typeface="Arial"/>
              </a:rPr>
              <a:t>Can</a:t>
            </a:r>
            <a:r>
              <a:rPr sz="2180" spc="30" dirty="0">
                <a:latin typeface="Arial"/>
                <a:cs typeface="Arial"/>
              </a:rPr>
              <a:t> </a:t>
            </a:r>
            <a:r>
              <a:rPr sz="2180" spc="-178" dirty="0">
                <a:latin typeface="Arial"/>
                <a:cs typeface="Arial"/>
              </a:rPr>
              <a:t>we</a:t>
            </a:r>
            <a:r>
              <a:rPr sz="2180" spc="40" dirty="0">
                <a:latin typeface="Arial"/>
                <a:cs typeface="Arial"/>
              </a:rPr>
              <a:t> </a:t>
            </a:r>
            <a:r>
              <a:rPr sz="2180" spc="-119" dirty="0">
                <a:latin typeface="Arial"/>
                <a:cs typeface="Arial"/>
              </a:rPr>
              <a:t>conclude</a:t>
            </a:r>
            <a:r>
              <a:rPr sz="2180" spc="40" dirty="0">
                <a:latin typeface="Arial"/>
                <a:cs typeface="Arial"/>
              </a:rPr>
              <a:t> </a:t>
            </a:r>
            <a:r>
              <a:rPr sz="2180" dirty="0">
                <a:latin typeface="Arial"/>
                <a:cs typeface="Arial"/>
              </a:rPr>
              <a:t>that</a:t>
            </a:r>
            <a:r>
              <a:rPr sz="2180" spc="30" dirty="0">
                <a:latin typeface="Arial"/>
                <a:cs typeface="Arial"/>
              </a:rPr>
              <a:t> </a:t>
            </a:r>
            <a:r>
              <a:rPr sz="2180" dirty="0">
                <a:latin typeface="Arial"/>
                <a:cs typeface="Arial"/>
              </a:rPr>
              <a:t>writing</a:t>
            </a:r>
            <a:r>
              <a:rPr sz="2180" spc="40" dirty="0">
                <a:latin typeface="Arial"/>
                <a:cs typeface="Arial"/>
              </a:rPr>
              <a:t> </a:t>
            </a:r>
            <a:r>
              <a:rPr sz="2180" dirty="0">
                <a:latin typeface="Arial"/>
                <a:cs typeface="Arial"/>
              </a:rPr>
              <a:t>in</a:t>
            </a:r>
            <a:r>
              <a:rPr sz="2180" spc="40" dirty="0">
                <a:latin typeface="Arial"/>
                <a:cs typeface="Arial"/>
              </a:rPr>
              <a:t> </a:t>
            </a:r>
            <a:r>
              <a:rPr sz="2180" spc="-99" dirty="0">
                <a:latin typeface="Arial"/>
                <a:cs typeface="Arial"/>
              </a:rPr>
              <a:t>cursive</a:t>
            </a:r>
            <a:r>
              <a:rPr sz="2180" spc="30" dirty="0">
                <a:latin typeface="Arial"/>
                <a:cs typeface="Arial"/>
              </a:rPr>
              <a:t> </a:t>
            </a:r>
            <a:r>
              <a:rPr sz="2180" i="1" spc="-188" dirty="0">
                <a:latin typeface="Arial"/>
                <a:cs typeface="Arial"/>
              </a:rPr>
              <a:t>causes</a:t>
            </a:r>
            <a:r>
              <a:rPr sz="2180" i="1" spc="30" dirty="0">
                <a:latin typeface="Arial"/>
                <a:cs typeface="Arial"/>
              </a:rPr>
              <a:t> </a:t>
            </a:r>
            <a:r>
              <a:rPr sz="2180" spc="-69" dirty="0">
                <a:latin typeface="Arial"/>
                <a:cs typeface="Arial"/>
              </a:rPr>
              <a:t>higher</a:t>
            </a:r>
            <a:r>
              <a:rPr sz="2180" spc="40" dirty="0">
                <a:latin typeface="Arial"/>
                <a:cs typeface="Arial"/>
              </a:rPr>
              <a:t> </a:t>
            </a:r>
            <a:r>
              <a:rPr sz="2180" spc="-129" dirty="0">
                <a:latin typeface="Arial"/>
                <a:cs typeface="Arial"/>
              </a:rPr>
              <a:t>scores?</a:t>
            </a:r>
            <a:endParaRPr sz="2180" dirty="0">
              <a:latin typeface="Arial"/>
              <a:cs typeface="Arial"/>
            </a:endParaRPr>
          </a:p>
        </p:txBody>
      </p:sp>
    </p:spTree>
    <p:extLst>
      <p:ext uri="{BB962C8B-B14F-4D97-AF65-F5344CB8AC3E}">
        <p14:creationId xmlns:p14="http://schemas.microsoft.com/office/powerpoint/2010/main" val="1516085819"/>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89" dirty="0"/>
              <a:t>Visualizing</a:t>
            </a:r>
            <a:r>
              <a:rPr lang="en-US" spc="-40" dirty="0"/>
              <a:t> </a:t>
            </a:r>
            <a:r>
              <a:rPr lang="en-US" spc="-89" dirty="0"/>
              <a:t>Causality</a:t>
            </a:r>
            <a:endParaRPr lang="en-US" dirty="0"/>
          </a:p>
        </p:txBody>
      </p:sp>
      <p:pic>
        <p:nvPicPr>
          <p:cNvPr id="9" name="object 3">
            <a:extLst>
              <a:ext uri="{FF2B5EF4-FFF2-40B4-BE49-F238E27FC236}">
                <a16:creationId xmlns:a16="http://schemas.microsoft.com/office/drawing/2014/main" id="{55549135-763C-D70D-E36C-10DDB7390847}"/>
              </a:ext>
            </a:extLst>
          </p:cNvPr>
          <p:cNvPicPr/>
          <p:nvPr/>
        </p:nvPicPr>
        <p:blipFill>
          <a:blip r:embed="rId2" cstate="print"/>
          <a:stretch>
            <a:fillRect/>
          </a:stretch>
        </p:blipFill>
        <p:spPr>
          <a:xfrm>
            <a:off x="3951679" y="1608950"/>
            <a:ext cx="129332" cy="129332"/>
          </a:xfrm>
          <a:prstGeom prst="rect">
            <a:avLst/>
          </a:prstGeom>
        </p:spPr>
      </p:pic>
      <p:pic>
        <p:nvPicPr>
          <p:cNvPr id="20" name="object 4">
            <a:extLst>
              <a:ext uri="{FF2B5EF4-FFF2-40B4-BE49-F238E27FC236}">
                <a16:creationId xmlns:a16="http://schemas.microsoft.com/office/drawing/2014/main" id="{BAE0F8E7-5337-E952-2C81-B2F2F307FF04}"/>
              </a:ext>
            </a:extLst>
          </p:cNvPr>
          <p:cNvPicPr/>
          <p:nvPr/>
        </p:nvPicPr>
        <p:blipFill>
          <a:blip r:embed="rId3" cstate="print"/>
          <a:stretch>
            <a:fillRect/>
          </a:stretch>
        </p:blipFill>
        <p:spPr>
          <a:xfrm>
            <a:off x="3951679" y="2025162"/>
            <a:ext cx="129332" cy="129332"/>
          </a:xfrm>
          <a:prstGeom prst="rect">
            <a:avLst/>
          </a:prstGeom>
        </p:spPr>
      </p:pic>
      <p:pic>
        <p:nvPicPr>
          <p:cNvPr id="22" name="object 5">
            <a:extLst>
              <a:ext uri="{FF2B5EF4-FFF2-40B4-BE49-F238E27FC236}">
                <a16:creationId xmlns:a16="http://schemas.microsoft.com/office/drawing/2014/main" id="{9371F59E-8493-A04C-E966-B6F86EA18BC2}"/>
              </a:ext>
            </a:extLst>
          </p:cNvPr>
          <p:cNvPicPr/>
          <p:nvPr/>
        </p:nvPicPr>
        <p:blipFill>
          <a:blip r:embed="rId4" cstate="print"/>
          <a:stretch>
            <a:fillRect/>
          </a:stretch>
        </p:blipFill>
        <p:spPr>
          <a:xfrm>
            <a:off x="3951679" y="2782361"/>
            <a:ext cx="129332" cy="129332"/>
          </a:xfrm>
          <a:prstGeom prst="rect">
            <a:avLst/>
          </a:prstGeom>
        </p:spPr>
      </p:pic>
      <p:sp>
        <p:nvSpPr>
          <p:cNvPr id="23" name="object 6">
            <a:extLst>
              <a:ext uri="{FF2B5EF4-FFF2-40B4-BE49-F238E27FC236}">
                <a16:creationId xmlns:a16="http://schemas.microsoft.com/office/drawing/2014/main" id="{DB45571F-D2AB-33DE-9968-2C9FB6DFF274}"/>
              </a:ext>
            </a:extLst>
          </p:cNvPr>
          <p:cNvSpPr txBox="1"/>
          <p:nvPr/>
        </p:nvSpPr>
        <p:spPr>
          <a:xfrm>
            <a:off x="3644037" y="686377"/>
            <a:ext cx="8077340" cy="2323584"/>
          </a:xfrm>
          <a:prstGeom prst="rect">
            <a:avLst/>
          </a:prstGeom>
        </p:spPr>
        <p:txBody>
          <a:bodyPr vert="horz" wrap="square" lIns="0" tIns="13842" rIns="0" bIns="0" rtlCol="0">
            <a:spAutoFit/>
          </a:bodyPr>
          <a:lstStyle/>
          <a:p>
            <a:pPr marL="25168" marR="307045">
              <a:lnSpc>
                <a:spcPct val="102600"/>
              </a:lnSpc>
              <a:spcBef>
                <a:spcPts val="109"/>
              </a:spcBef>
            </a:pPr>
            <a:r>
              <a:rPr sz="2180" spc="-99" dirty="0">
                <a:latin typeface="Arial"/>
                <a:cs typeface="Arial"/>
              </a:rPr>
              <a:t>We</a:t>
            </a:r>
            <a:r>
              <a:rPr sz="2180" spc="-50" dirty="0">
                <a:latin typeface="Arial"/>
                <a:cs typeface="Arial"/>
              </a:rPr>
              <a:t> </a:t>
            </a:r>
            <a:r>
              <a:rPr sz="2180" spc="-89" dirty="0">
                <a:latin typeface="Arial"/>
                <a:cs typeface="Arial"/>
              </a:rPr>
              <a:t>can</a:t>
            </a:r>
            <a:r>
              <a:rPr sz="2180" spc="-10" dirty="0">
                <a:latin typeface="Arial"/>
                <a:cs typeface="Arial"/>
              </a:rPr>
              <a:t> </a:t>
            </a:r>
            <a:r>
              <a:rPr sz="2180" spc="-198" dirty="0">
                <a:latin typeface="Arial"/>
                <a:cs typeface="Arial"/>
              </a:rPr>
              <a:t>use</a:t>
            </a:r>
            <a:r>
              <a:rPr sz="2180" spc="50" dirty="0">
                <a:latin typeface="Arial"/>
                <a:cs typeface="Arial"/>
              </a:rPr>
              <a:t> </a:t>
            </a:r>
            <a:r>
              <a:rPr sz="2180" spc="-59" dirty="0">
                <a:solidFill>
                  <a:srgbClr val="00B0F0"/>
                </a:solidFill>
                <a:latin typeface="Arial"/>
                <a:cs typeface="Arial"/>
              </a:rPr>
              <a:t>Directed</a:t>
            </a:r>
            <a:r>
              <a:rPr sz="2180" dirty="0">
                <a:solidFill>
                  <a:srgbClr val="00B0F0"/>
                </a:solidFill>
                <a:latin typeface="Arial"/>
                <a:cs typeface="Arial"/>
              </a:rPr>
              <a:t> </a:t>
            </a:r>
            <a:r>
              <a:rPr sz="2180" spc="-50" dirty="0">
                <a:solidFill>
                  <a:srgbClr val="00B0F0"/>
                </a:solidFill>
                <a:latin typeface="Arial"/>
                <a:cs typeface="Arial"/>
              </a:rPr>
              <a:t>Acyclic</a:t>
            </a:r>
            <a:r>
              <a:rPr sz="2180" dirty="0">
                <a:solidFill>
                  <a:srgbClr val="00B0F0"/>
                </a:solidFill>
                <a:latin typeface="Arial"/>
                <a:cs typeface="Arial"/>
              </a:rPr>
              <a:t> </a:t>
            </a:r>
            <a:r>
              <a:rPr sz="2180" spc="-149" dirty="0">
                <a:solidFill>
                  <a:srgbClr val="00B0F0"/>
                </a:solidFill>
                <a:latin typeface="Arial"/>
                <a:cs typeface="Arial"/>
              </a:rPr>
              <a:t>Graphs</a:t>
            </a:r>
            <a:r>
              <a:rPr sz="2180" dirty="0">
                <a:solidFill>
                  <a:srgbClr val="00B0F0"/>
                </a:solidFill>
                <a:latin typeface="Arial"/>
                <a:cs typeface="Arial"/>
              </a:rPr>
              <a:t> </a:t>
            </a:r>
            <a:r>
              <a:rPr sz="2180" spc="-59" dirty="0">
                <a:solidFill>
                  <a:srgbClr val="00B0F0"/>
                </a:solidFill>
                <a:latin typeface="Arial"/>
                <a:cs typeface="Arial"/>
              </a:rPr>
              <a:t>(DAGs)</a:t>
            </a:r>
            <a:r>
              <a:rPr sz="2180" dirty="0">
                <a:solidFill>
                  <a:srgbClr val="00B0F0"/>
                </a:solidFill>
                <a:latin typeface="Arial"/>
                <a:cs typeface="Arial"/>
              </a:rPr>
              <a:t> </a:t>
            </a:r>
            <a:r>
              <a:rPr sz="2180" dirty="0">
                <a:latin typeface="Arial"/>
                <a:cs typeface="Arial"/>
              </a:rPr>
              <a:t>to </a:t>
            </a:r>
            <a:r>
              <a:rPr sz="2180" spc="-99" dirty="0">
                <a:latin typeface="Arial"/>
                <a:cs typeface="Arial"/>
              </a:rPr>
              <a:t>visualize</a:t>
            </a:r>
            <a:r>
              <a:rPr sz="2180" spc="-10" dirty="0">
                <a:latin typeface="Arial"/>
                <a:cs typeface="Arial"/>
              </a:rPr>
              <a:t> </a:t>
            </a:r>
            <a:r>
              <a:rPr sz="2180" dirty="0">
                <a:latin typeface="Arial"/>
                <a:cs typeface="Arial"/>
              </a:rPr>
              <a:t>the </a:t>
            </a:r>
            <a:r>
              <a:rPr sz="2180" spc="-69" dirty="0">
                <a:latin typeface="Arial"/>
                <a:cs typeface="Arial"/>
              </a:rPr>
              <a:t>causal </a:t>
            </a:r>
            <a:r>
              <a:rPr sz="2180" spc="-79" dirty="0">
                <a:latin typeface="Arial"/>
                <a:cs typeface="Arial"/>
              </a:rPr>
              <a:t>relationships</a:t>
            </a:r>
            <a:r>
              <a:rPr sz="2180" spc="20" dirty="0">
                <a:latin typeface="Arial"/>
                <a:cs typeface="Arial"/>
              </a:rPr>
              <a:t> </a:t>
            </a:r>
            <a:r>
              <a:rPr sz="2180" dirty="0">
                <a:latin typeface="Arial"/>
                <a:cs typeface="Arial"/>
              </a:rPr>
              <a:t>that</a:t>
            </a:r>
            <a:r>
              <a:rPr sz="2180" spc="40" dirty="0">
                <a:latin typeface="Arial"/>
                <a:cs typeface="Arial"/>
              </a:rPr>
              <a:t> </a:t>
            </a:r>
            <a:r>
              <a:rPr sz="2180" spc="-188" dirty="0">
                <a:latin typeface="Arial"/>
                <a:cs typeface="Arial"/>
              </a:rPr>
              <a:t>we</a:t>
            </a:r>
            <a:r>
              <a:rPr sz="2180" spc="30" dirty="0">
                <a:latin typeface="Arial"/>
                <a:cs typeface="Arial"/>
              </a:rPr>
              <a:t> </a:t>
            </a:r>
            <a:r>
              <a:rPr sz="2180" spc="-188" dirty="0">
                <a:latin typeface="Arial"/>
                <a:cs typeface="Arial"/>
              </a:rPr>
              <a:t>assume</a:t>
            </a:r>
            <a:r>
              <a:rPr sz="2180" spc="40" dirty="0">
                <a:latin typeface="Arial"/>
                <a:cs typeface="Arial"/>
              </a:rPr>
              <a:t> </a:t>
            </a:r>
            <a:r>
              <a:rPr sz="2180" spc="-50" dirty="0">
                <a:latin typeface="Arial"/>
                <a:cs typeface="Arial"/>
              </a:rPr>
              <a:t>exist</a:t>
            </a:r>
            <a:r>
              <a:rPr sz="2180" spc="30" dirty="0">
                <a:latin typeface="Arial"/>
                <a:cs typeface="Arial"/>
              </a:rPr>
              <a:t> </a:t>
            </a:r>
            <a:r>
              <a:rPr sz="2180" spc="-129" dirty="0">
                <a:latin typeface="Arial"/>
                <a:cs typeface="Arial"/>
              </a:rPr>
              <a:t>between</a:t>
            </a:r>
            <a:r>
              <a:rPr sz="2180" spc="40" dirty="0">
                <a:latin typeface="Arial"/>
                <a:cs typeface="Arial"/>
              </a:rPr>
              <a:t> </a:t>
            </a:r>
            <a:r>
              <a:rPr sz="2180" spc="-129" dirty="0">
                <a:latin typeface="Arial"/>
                <a:cs typeface="Arial"/>
              </a:rPr>
              <a:t>sets</a:t>
            </a:r>
            <a:r>
              <a:rPr sz="2180" spc="30" dirty="0">
                <a:latin typeface="Arial"/>
                <a:cs typeface="Arial"/>
              </a:rPr>
              <a:t> </a:t>
            </a:r>
            <a:r>
              <a:rPr sz="2180" dirty="0">
                <a:latin typeface="Arial"/>
                <a:cs typeface="Arial"/>
              </a:rPr>
              <a:t>of</a:t>
            </a:r>
            <a:r>
              <a:rPr sz="2180" spc="40" dirty="0">
                <a:latin typeface="Arial"/>
                <a:cs typeface="Arial"/>
              </a:rPr>
              <a:t> </a:t>
            </a:r>
            <a:r>
              <a:rPr sz="2180" spc="-20" dirty="0">
                <a:latin typeface="Arial"/>
                <a:cs typeface="Arial"/>
              </a:rPr>
              <a:t>variables:</a:t>
            </a:r>
            <a:endParaRPr sz="2180">
              <a:latin typeface="Arial"/>
              <a:cs typeface="Arial"/>
            </a:endParaRPr>
          </a:p>
          <a:p>
            <a:pPr marL="573821">
              <a:spcBef>
                <a:spcPts val="664"/>
              </a:spcBef>
            </a:pPr>
            <a:r>
              <a:rPr sz="2180" i="1" spc="-50" dirty="0">
                <a:latin typeface="Arial"/>
                <a:cs typeface="Arial"/>
              </a:rPr>
              <a:t>Directed</a:t>
            </a:r>
            <a:r>
              <a:rPr sz="2180" spc="-50" dirty="0">
                <a:latin typeface="Arial"/>
                <a:cs typeface="Arial"/>
              </a:rPr>
              <a:t>:</a:t>
            </a:r>
            <a:r>
              <a:rPr sz="2180" spc="188" dirty="0">
                <a:latin typeface="Arial"/>
                <a:cs typeface="Arial"/>
              </a:rPr>
              <a:t> </a:t>
            </a:r>
            <a:r>
              <a:rPr sz="2180" dirty="0">
                <a:latin typeface="Arial"/>
                <a:cs typeface="Arial"/>
              </a:rPr>
              <a:t>time </a:t>
            </a:r>
            <a:r>
              <a:rPr sz="2180" spc="-69" dirty="0">
                <a:latin typeface="Arial"/>
                <a:cs typeface="Arial"/>
              </a:rPr>
              <a:t>flows</a:t>
            </a:r>
            <a:r>
              <a:rPr sz="2180" dirty="0">
                <a:latin typeface="Arial"/>
                <a:cs typeface="Arial"/>
              </a:rPr>
              <a:t> from</a:t>
            </a:r>
            <a:r>
              <a:rPr sz="2180" spc="-10" dirty="0">
                <a:latin typeface="Arial"/>
                <a:cs typeface="Arial"/>
              </a:rPr>
              <a:t> </a:t>
            </a:r>
            <a:r>
              <a:rPr sz="2180" dirty="0">
                <a:latin typeface="Arial"/>
                <a:cs typeface="Arial"/>
              </a:rPr>
              <a:t>left to</a:t>
            </a:r>
            <a:r>
              <a:rPr sz="2180" spc="-10" dirty="0">
                <a:latin typeface="Arial"/>
                <a:cs typeface="Arial"/>
              </a:rPr>
              <a:t> </a:t>
            </a:r>
            <a:r>
              <a:rPr sz="2180" dirty="0">
                <a:latin typeface="Arial"/>
                <a:cs typeface="Arial"/>
              </a:rPr>
              <a:t>right </a:t>
            </a:r>
            <a:r>
              <a:rPr sz="2180" spc="-20" dirty="0">
                <a:latin typeface="Arial"/>
                <a:cs typeface="Arial"/>
              </a:rPr>
              <a:t>via</a:t>
            </a:r>
            <a:r>
              <a:rPr sz="2180" dirty="0">
                <a:latin typeface="Arial"/>
                <a:cs typeface="Arial"/>
              </a:rPr>
              <a:t> </a:t>
            </a:r>
            <a:r>
              <a:rPr sz="2180" spc="-69" dirty="0">
                <a:latin typeface="Arial"/>
                <a:cs typeface="Arial"/>
              </a:rPr>
              <a:t>directed</a:t>
            </a:r>
            <a:r>
              <a:rPr sz="2180" spc="-10" dirty="0">
                <a:latin typeface="Arial"/>
                <a:cs typeface="Arial"/>
              </a:rPr>
              <a:t> </a:t>
            </a:r>
            <a:r>
              <a:rPr sz="2180" spc="-20" dirty="0">
                <a:latin typeface="Arial"/>
                <a:cs typeface="Arial"/>
              </a:rPr>
              <a:t>arrows</a:t>
            </a:r>
            <a:endParaRPr sz="2180">
              <a:latin typeface="Arial"/>
              <a:cs typeface="Arial"/>
            </a:endParaRPr>
          </a:p>
          <a:p>
            <a:pPr marL="573821" marR="10067">
              <a:lnSpc>
                <a:spcPct val="102699"/>
              </a:lnSpc>
              <a:spcBef>
                <a:spcPts val="585"/>
              </a:spcBef>
            </a:pPr>
            <a:r>
              <a:rPr sz="2180" i="1" spc="-40" dirty="0">
                <a:latin typeface="Arial"/>
                <a:cs typeface="Arial"/>
              </a:rPr>
              <a:t>Acyclic</a:t>
            </a:r>
            <a:r>
              <a:rPr sz="2180" spc="-40" dirty="0">
                <a:latin typeface="Arial"/>
                <a:cs typeface="Arial"/>
              </a:rPr>
              <a:t>:</a:t>
            </a:r>
            <a:r>
              <a:rPr sz="2180" spc="69" dirty="0">
                <a:latin typeface="Arial"/>
                <a:cs typeface="Arial"/>
              </a:rPr>
              <a:t> </a:t>
            </a:r>
            <a:r>
              <a:rPr sz="2180" dirty="0">
                <a:latin typeface="Arial"/>
                <a:cs typeface="Arial"/>
              </a:rPr>
              <a:t>no</a:t>
            </a:r>
            <a:r>
              <a:rPr sz="2180" spc="-50" dirty="0">
                <a:latin typeface="Arial"/>
                <a:cs typeface="Arial"/>
              </a:rPr>
              <a:t> </a:t>
            </a:r>
            <a:r>
              <a:rPr sz="2180" spc="-119" dirty="0">
                <a:latin typeface="Arial"/>
                <a:cs typeface="Arial"/>
              </a:rPr>
              <a:t>cycles</a:t>
            </a:r>
            <a:r>
              <a:rPr sz="2180" spc="-30" dirty="0">
                <a:latin typeface="Arial"/>
                <a:cs typeface="Arial"/>
              </a:rPr>
              <a:t> </a:t>
            </a:r>
            <a:r>
              <a:rPr sz="2180" dirty="0">
                <a:latin typeface="Arial"/>
                <a:cs typeface="Arial"/>
              </a:rPr>
              <a:t>or</a:t>
            </a:r>
            <a:r>
              <a:rPr sz="2180" spc="-59" dirty="0">
                <a:latin typeface="Arial"/>
                <a:cs typeface="Arial"/>
              </a:rPr>
              <a:t> </a:t>
            </a:r>
            <a:r>
              <a:rPr sz="2180" spc="-129" dirty="0">
                <a:latin typeface="Arial"/>
                <a:cs typeface="Arial"/>
              </a:rPr>
              <a:t>feedback</a:t>
            </a:r>
            <a:r>
              <a:rPr sz="2180" spc="-20" dirty="0">
                <a:latin typeface="Arial"/>
                <a:cs typeface="Arial"/>
              </a:rPr>
              <a:t> </a:t>
            </a:r>
            <a:r>
              <a:rPr sz="2180" spc="-69" dirty="0">
                <a:latin typeface="Arial"/>
                <a:cs typeface="Arial"/>
              </a:rPr>
              <a:t>loops,</a:t>
            </a:r>
            <a:r>
              <a:rPr sz="2180" spc="-59" dirty="0">
                <a:latin typeface="Arial"/>
                <a:cs typeface="Arial"/>
              </a:rPr>
              <a:t> </a:t>
            </a:r>
            <a:r>
              <a:rPr sz="2180" spc="-20" dirty="0">
                <a:latin typeface="Arial"/>
                <a:cs typeface="Arial"/>
              </a:rPr>
              <a:t>i.e.,</a:t>
            </a:r>
            <a:r>
              <a:rPr sz="2180" spc="-50" dirty="0">
                <a:latin typeface="Arial"/>
                <a:cs typeface="Arial"/>
              </a:rPr>
              <a:t> </a:t>
            </a:r>
            <a:r>
              <a:rPr sz="2180" dirty="0">
                <a:latin typeface="Arial"/>
                <a:cs typeface="Arial"/>
              </a:rPr>
              <a:t>a</a:t>
            </a:r>
            <a:r>
              <a:rPr sz="2180" spc="-59" dirty="0">
                <a:latin typeface="Arial"/>
                <a:cs typeface="Arial"/>
              </a:rPr>
              <a:t> </a:t>
            </a:r>
            <a:r>
              <a:rPr sz="2180" spc="-89" dirty="0">
                <a:latin typeface="Arial"/>
                <a:cs typeface="Arial"/>
              </a:rPr>
              <a:t>variable</a:t>
            </a:r>
            <a:r>
              <a:rPr sz="2180" spc="-50" dirty="0">
                <a:latin typeface="Arial"/>
                <a:cs typeface="Arial"/>
              </a:rPr>
              <a:t> cannot </a:t>
            </a:r>
            <a:r>
              <a:rPr sz="2180" spc="-119" dirty="0">
                <a:latin typeface="Arial"/>
                <a:cs typeface="Arial"/>
              </a:rPr>
              <a:t>cause </a:t>
            </a:r>
            <a:r>
              <a:rPr sz="2180" spc="-20" dirty="0">
                <a:latin typeface="Arial"/>
                <a:cs typeface="Arial"/>
              </a:rPr>
              <a:t>itself</a:t>
            </a:r>
            <a:r>
              <a:rPr sz="2180" spc="-79" dirty="0">
                <a:latin typeface="Arial"/>
                <a:cs typeface="Arial"/>
              </a:rPr>
              <a:t> </a:t>
            </a:r>
            <a:r>
              <a:rPr sz="2180" spc="-20" dirty="0">
                <a:latin typeface="Arial"/>
                <a:cs typeface="Arial"/>
              </a:rPr>
              <a:t>(either</a:t>
            </a:r>
            <a:r>
              <a:rPr sz="2180" spc="-69" dirty="0">
                <a:latin typeface="Arial"/>
                <a:cs typeface="Arial"/>
              </a:rPr>
              <a:t> </a:t>
            </a:r>
            <a:r>
              <a:rPr sz="2180" spc="-20" dirty="0">
                <a:latin typeface="Arial"/>
                <a:cs typeface="Arial"/>
              </a:rPr>
              <a:t>directly</a:t>
            </a:r>
            <a:r>
              <a:rPr sz="2180" spc="-69" dirty="0">
                <a:latin typeface="Arial"/>
                <a:cs typeface="Arial"/>
              </a:rPr>
              <a:t> </a:t>
            </a:r>
            <a:r>
              <a:rPr sz="2180" dirty="0">
                <a:latin typeface="Arial"/>
                <a:cs typeface="Arial"/>
              </a:rPr>
              <a:t>or</a:t>
            </a:r>
            <a:r>
              <a:rPr sz="2180" spc="-79" dirty="0">
                <a:latin typeface="Arial"/>
                <a:cs typeface="Arial"/>
              </a:rPr>
              <a:t> </a:t>
            </a:r>
            <a:r>
              <a:rPr sz="2180" spc="-40" dirty="0">
                <a:latin typeface="Arial"/>
                <a:cs typeface="Arial"/>
              </a:rPr>
              <a:t>through</a:t>
            </a:r>
            <a:r>
              <a:rPr sz="2180" spc="-69" dirty="0">
                <a:latin typeface="Arial"/>
                <a:cs typeface="Arial"/>
              </a:rPr>
              <a:t> another </a:t>
            </a:r>
            <a:r>
              <a:rPr sz="2180" spc="-20" dirty="0">
                <a:latin typeface="Arial"/>
                <a:cs typeface="Arial"/>
              </a:rPr>
              <a:t>variable)</a:t>
            </a:r>
            <a:endParaRPr sz="2180">
              <a:latin typeface="Arial"/>
              <a:cs typeface="Arial"/>
            </a:endParaRPr>
          </a:p>
          <a:p>
            <a:pPr marL="573821">
              <a:spcBef>
                <a:spcPts val="664"/>
              </a:spcBef>
            </a:pPr>
            <a:r>
              <a:rPr sz="2180" i="1" spc="-99" dirty="0">
                <a:latin typeface="Arial"/>
                <a:cs typeface="Arial"/>
              </a:rPr>
              <a:t>Graphs</a:t>
            </a:r>
            <a:r>
              <a:rPr sz="2180" spc="-99" dirty="0">
                <a:latin typeface="Arial"/>
                <a:cs typeface="Arial"/>
              </a:rPr>
              <a:t>:</a:t>
            </a:r>
            <a:r>
              <a:rPr sz="2180" spc="109" dirty="0">
                <a:latin typeface="Arial"/>
                <a:cs typeface="Arial"/>
              </a:rPr>
              <a:t> </a:t>
            </a:r>
            <a:r>
              <a:rPr sz="2180" dirty="0">
                <a:latin typeface="Arial"/>
                <a:cs typeface="Arial"/>
              </a:rPr>
              <a:t>intuitive</a:t>
            </a:r>
            <a:r>
              <a:rPr sz="2180" spc="-50" dirty="0">
                <a:latin typeface="Arial"/>
                <a:cs typeface="Arial"/>
              </a:rPr>
              <a:t> </a:t>
            </a:r>
            <a:r>
              <a:rPr sz="2180" spc="-139" dirty="0">
                <a:latin typeface="Arial"/>
                <a:cs typeface="Arial"/>
              </a:rPr>
              <a:t>way</a:t>
            </a:r>
            <a:r>
              <a:rPr sz="2180" spc="-10" dirty="0">
                <a:latin typeface="Arial"/>
                <a:cs typeface="Arial"/>
              </a:rPr>
              <a:t> </a:t>
            </a:r>
            <a:r>
              <a:rPr sz="2180" dirty="0">
                <a:latin typeface="Arial"/>
                <a:cs typeface="Arial"/>
              </a:rPr>
              <a:t>of</a:t>
            </a:r>
            <a:r>
              <a:rPr sz="2180" spc="-50" dirty="0">
                <a:latin typeface="Arial"/>
                <a:cs typeface="Arial"/>
              </a:rPr>
              <a:t> </a:t>
            </a:r>
            <a:r>
              <a:rPr sz="2180" spc="-89" dirty="0">
                <a:latin typeface="Arial"/>
                <a:cs typeface="Arial"/>
              </a:rPr>
              <a:t>encoding</a:t>
            </a:r>
            <a:r>
              <a:rPr sz="2180" spc="-40" dirty="0">
                <a:latin typeface="Arial"/>
                <a:cs typeface="Arial"/>
              </a:rPr>
              <a:t> </a:t>
            </a:r>
            <a:r>
              <a:rPr sz="2180" spc="-69" dirty="0">
                <a:latin typeface="Arial"/>
                <a:cs typeface="Arial"/>
              </a:rPr>
              <a:t>subject</a:t>
            </a:r>
            <a:r>
              <a:rPr sz="2180" spc="-40" dirty="0">
                <a:latin typeface="Arial"/>
                <a:cs typeface="Arial"/>
              </a:rPr>
              <a:t> </a:t>
            </a:r>
            <a:r>
              <a:rPr sz="2180" dirty="0">
                <a:latin typeface="Arial"/>
                <a:cs typeface="Arial"/>
              </a:rPr>
              <a:t>matter</a:t>
            </a:r>
            <a:r>
              <a:rPr sz="2180" spc="-50" dirty="0">
                <a:latin typeface="Arial"/>
                <a:cs typeface="Arial"/>
              </a:rPr>
              <a:t> </a:t>
            </a:r>
            <a:r>
              <a:rPr sz="2180" spc="-20" dirty="0">
                <a:latin typeface="Arial"/>
                <a:cs typeface="Arial"/>
              </a:rPr>
              <a:t>knowledge</a:t>
            </a:r>
            <a:endParaRPr sz="2180">
              <a:latin typeface="Arial"/>
              <a:cs typeface="Arial"/>
            </a:endParaRPr>
          </a:p>
        </p:txBody>
      </p:sp>
      <p:sp>
        <p:nvSpPr>
          <p:cNvPr id="24" name="object 7">
            <a:extLst>
              <a:ext uri="{FF2B5EF4-FFF2-40B4-BE49-F238E27FC236}">
                <a16:creationId xmlns:a16="http://schemas.microsoft.com/office/drawing/2014/main" id="{A8F4887C-1A72-1C32-7B51-A837007BA172}"/>
              </a:ext>
            </a:extLst>
          </p:cNvPr>
          <p:cNvSpPr txBox="1"/>
          <p:nvPr/>
        </p:nvSpPr>
        <p:spPr>
          <a:xfrm>
            <a:off x="4250411" y="3440744"/>
            <a:ext cx="1342658" cy="298705"/>
          </a:xfrm>
          <a:prstGeom prst="rect">
            <a:avLst/>
          </a:prstGeom>
        </p:spPr>
        <p:txBody>
          <a:bodyPr vert="horz" wrap="square" lIns="0" tIns="23909" rIns="0" bIns="0" rtlCol="0">
            <a:spAutoFit/>
          </a:bodyPr>
          <a:lstStyle/>
          <a:p>
            <a:pPr marL="25168">
              <a:spcBef>
                <a:spcPts val="188"/>
              </a:spcBef>
            </a:pPr>
            <a:r>
              <a:rPr sz="1784" spc="-40" dirty="0">
                <a:latin typeface="Arial"/>
                <a:cs typeface="Arial"/>
              </a:rPr>
              <a:t>Deforestation</a:t>
            </a:r>
            <a:endParaRPr sz="1784">
              <a:latin typeface="Arial"/>
              <a:cs typeface="Arial"/>
            </a:endParaRPr>
          </a:p>
        </p:txBody>
      </p:sp>
      <p:sp>
        <p:nvSpPr>
          <p:cNvPr id="26" name="object 8">
            <a:extLst>
              <a:ext uri="{FF2B5EF4-FFF2-40B4-BE49-F238E27FC236}">
                <a16:creationId xmlns:a16="http://schemas.microsoft.com/office/drawing/2014/main" id="{20BA58A1-F3EC-048C-62E6-8DDE4DAF2D05}"/>
              </a:ext>
            </a:extLst>
          </p:cNvPr>
          <p:cNvSpPr txBox="1"/>
          <p:nvPr/>
        </p:nvSpPr>
        <p:spPr>
          <a:xfrm>
            <a:off x="6449249" y="3440744"/>
            <a:ext cx="2752008" cy="298705"/>
          </a:xfrm>
          <a:prstGeom prst="rect">
            <a:avLst/>
          </a:prstGeom>
        </p:spPr>
        <p:txBody>
          <a:bodyPr vert="horz" wrap="square" lIns="0" tIns="23909" rIns="0" bIns="0" rtlCol="0">
            <a:spAutoFit/>
          </a:bodyPr>
          <a:lstStyle/>
          <a:p>
            <a:pPr marL="25168">
              <a:spcBef>
                <a:spcPts val="188"/>
              </a:spcBef>
            </a:pPr>
            <a:r>
              <a:rPr sz="1784" spc="-99" dirty="0">
                <a:latin typeface="Arial"/>
                <a:cs typeface="Arial"/>
              </a:rPr>
              <a:t>Increased</a:t>
            </a:r>
            <a:r>
              <a:rPr sz="1784" spc="40" dirty="0">
                <a:latin typeface="Arial"/>
                <a:cs typeface="Arial"/>
              </a:rPr>
              <a:t> </a:t>
            </a:r>
            <a:r>
              <a:rPr sz="1784" spc="-119" dirty="0">
                <a:latin typeface="Arial"/>
                <a:cs typeface="Arial"/>
              </a:rPr>
              <a:t>Greenhouse</a:t>
            </a:r>
            <a:r>
              <a:rPr sz="1784" spc="50" dirty="0">
                <a:latin typeface="Arial"/>
                <a:cs typeface="Arial"/>
              </a:rPr>
              <a:t> </a:t>
            </a:r>
            <a:r>
              <a:rPr sz="1784" spc="-99" dirty="0">
                <a:latin typeface="Arial"/>
                <a:cs typeface="Arial"/>
              </a:rPr>
              <a:t>Gases</a:t>
            </a:r>
            <a:endParaRPr sz="1784">
              <a:latin typeface="Arial"/>
              <a:cs typeface="Arial"/>
            </a:endParaRPr>
          </a:p>
        </p:txBody>
      </p:sp>
      <p:sp>
        <p:nvSpPr>
          <p:cNvPr id="27" name="object 9">
            <a:extLst>
              <a:ext uri="{FF2B5EF4-FFF2-40B4-BE49-F238E27FC236}">
                <a16:creationId xmlns:a16="http://schemas.microsoft.com/office/drawing/2014/main" id="{5E60532B-70BE-783F-7FEC-346AE844D9D8}"/>
              </a:ext>
            </a:extLst>
          </p:cNvPr>
          <p:cNvSpPr txBox="1"/>
          <p:nvPr/>
        </p:nvSpPr>
        <p:spPr>
          <a:xfrm>
            <a:off x="10057688" y="3418797"/>
            <a:ext cx="1613201" cy="298705"/>
          </a:xfrm>
          <a:prstGeom prst="rect">
            <a:avLst/>
          </a:prstGeom>
        </p:spPr>
        <p:txBody>
          <a:bodyPr vert="horz" wrap="square" lIns="0" tIns="23909" rIns="0" bIns="0" rtlCol="0">
            <a:spAutoFit/>
          </a:bodyPr>
          <a:lstStyle/>
          <a:p>
            <a:pPr marL="25168">
              <a:spcBef>
                <a:spcPts val="188"/>
              </a:spcBef>
            </a:pPr>
            <a:r>
              <a:rPr sz="1784" spc="-40" dirty="0">
                <a:latin typeface="Arial"/>
                <a:cs typeface="Arial"/>
              </a:rPr>
              <a:t>Global</a:t>
            </a:r>
            <a:r>
              <a:rPr sz="1784" spc="-20" dirty="0">
                <a:latin typeface="Arial"/>
                <a:cs typeface="Arial"/>
              </a:rPr>
              <a:t> Warming</a:t>
            </a:r>
            <a:endParaRPr sz="1784">
              <a:latin typeface="Arial"/>
              <a:cs typeface="Arial"/>
            </a:endParaRPr>
          </a:p>
        </p:txBody>
      </p:sp>
      <p:grpSp>
        <p:nvGrpSpPr>
          <p:cNvPr id="28" name="object 10">
            <a:extLst>
              <a:ext uri="{FF2B5EF4-FFF2-40B4-BE49-F238E27FC236}">
                <a16:creationId xmlns:a16="http://schemas.microsoft.com/office/drawing/2014/main" id="{70C56F55-F40D-9040-56E7-9FCFA4AB636A}"/>
              </a:ext>
            </a:extLst>
          </p:cNvPr>
          <p:cNvGrpSpPr/>
          <p:nvPr/>
        </p:nvGrpSpPr>
        <p:grpSpPr>
          <a:xfrm>
            <a:off x="5664516" y="3573081"/>
            <a:ext cx="664408" cy="80534"/>
            <a:chOff x="1145438" y="1840496"/>
            <a:chExt cx="335280" cy="40640"/>
          </a:xfrm>
        </p:grpSpPr>
        <p:sp>
          <p:nvSpPr>
            <p:cNvPr id="29" name="object 11">
              <a:extLst>
                <a:ext uri="{FF2B5EF4-FFF2-40B4-BE49-F238E27FC236}">
                  <a16:creationId xmlns:a16="http://schemas.microsoft.com/office/drawing/2014/main" id="{4F94C46A-FA6C-5000-6515-06C4B56360BC}"/>
                </a:ext>
              </a:extLst>
            </p:cNvPr>
            <p:cNvSpPr/>
            <p:nvPr/>
          </p:nvSpPr>
          <p:spPr>
            <a:xfrm>
              <a:off x="1145438" y="1860740"/>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30" name="object 12">
              <a:extLst>
                <a:ext uri="{FF2B5EF4-FFF2-40B4-BE49-F238E27FC236}">
                  <a16:creationId xmlns:a16="http://schemas.microsoft.com/office/drawing/2014/main" id="{829DE3C9-BEED-CF9E-8DA3-D6E0FFF030B5}"/>
                </a:ext>
              </a:extLst>
            </p:cNvPr>
            <p:cNvSpPr/>
            <p:nvPr/>
          </p:nvSpPr>
          <p:spPr>
            <a:xfrm>
              <a:off x="1439649" y="1840496"/>
              <a:ext cx="40640" cy="40640"/>
            </a:xfrm>
            <a:custGeom>
              <a:avLst/>
              <a:gdLst/>
              <a:ahLst/>
              <a:cxnLst/>
              <a:rect l="l" t="t" r="r" b="b"/>
              <a:pathLst>
                <a:path w="40640"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31" name="object 13">
            <a:extLst>
              <a:ext uri="{FF2B5EF4-FFF2-40B4-BE49-F238E27FC236}">
                <a16:creationId xmlns:a16="http://schemas.microsoft.com/office/drawing/2014/main" id="{9A323751-6CCA-E355-4AC1-6CE86D3BF2D3}"/>
              </a:ext>
            </a:extLst>
          </p:cNvPr>
          <p:cNvGrpSpPr/>
          <p:nvPr/>
        </p:nvGrpSpPr>
        <p:grpSpPr>
          <a:xfrm>
            <a:off x="9272994" y="3573081"/>
            <a:ext cx="664408" cy="80534"/>
            <a:chOff x="2966383" y="1840496"/>
            <a:chExt cx="335280" cy="40640"/>
          </a:xfrm>
        </p:grpSpPr>
        <p:sp>
          <p:nvSpPr>
            <p:cNvPr id="32" name="object 14">
              <a:extLst>
                <a:ext uri="{FF2B5EF4-FFF2-40B4-BE49-F238E27FC236}">
                  <a16:creationId xmlns:a16="http://schemas.microsoft.com/office/drawing/2014/main" id="{FED66AC6-DC9A-B14C-B560-E71112816E8C}"/>
                </a:ext>
              </a:extLst>
            </p:cNvPr>
            <p:cNvSpPr/>
            <p:nvPr/>
          </p:nvSpPr>
          <p:spPr>
            <a:xfrm>
              <a:off x="2966383" y="1860740"/>
              <a:ext cx="309880" cy="0"/>
            </a:xfrm>
            <a:custGeom>
              <a:avLst/>
              <a:gdLst/>
              <a:ahLst/>
              <a:cxnLst/>
              <a:rect l="l" t="t" r="r" b="b"/>
              <a:pathLst>
                <a:path w="309879">
                  <a:moveTo>
                    <a:pt x="0" y="0"/>
                  </a:moveTo>
                  <a:lnTo>
                    <a:pt x="309393" y="0"/>
                  </a:lnTo>
                </a:path>
              </a:pathLst>
            </a:custGeom>
            <a:ln w="5060">
              <a:solidFill>
                <a:srgbClr val="000000"/>
              </a:solidFill>
            </a:ln>
          </p:spPr>
          <p:txBody>
            <a:bodyPr wrap="square" lIns="0" tIns="0" rIns="0" bIns="0" rtlCol="0"/>
            <a:lstStyle/>
            <a:p>
              <a:endParaRPr sz="3567"/>
            </a:p>
          </p:txBody>
        </p:sp>
        <p:sp>
          <p:nvSpPr>
            <p:cNvPr id="33" name="object 15">
              <a:extLst>
                <a:ext uri="{FF2B5EF4-FFF2-40B4-BE49-F238E27FC236}">
                  <a16:creationId xmlns:a16="http://schemas.microsoft.com/office/drawing/2014/main" id="{02748D57-948B-65E4-8630-98C4A666551F}"/>
                </a:ext>
              </a:extLst>
            </p:cNvPr>
            <p:cNvSpPr/>
            <p:nvPr/>
          </p:nvSpPr>
          <p:spPr>
            <a:xfrm>
              <a:off x="3260594" y="1840496"/>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sp>
        <p:nvSpPr>
          <p:cNvPr id="34" name="object 16">
            <a:extLst>
              <a:ext uri="{FF2B5EF4-FFF2-40B4-BE49-F238E27FC236}">
                <a16:creationId xmlns:a16="http://schemas.microsoft.com/office/drawing/2014/main" id="{940AC0F0-66B2-B31C-CB8A-30005CC607AC}"/>
              </a:ext>
            </a:extLst>
          </p:cNvPr>
          <p:cNvSpPr txBox="1"/>
          <p:nvPr/>
        </p:nvSpPr>
        <p:spPr>
          <a:xfrm>
            <a:off x="4388903" y="4790724"/>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35" name="object 17">
            <a:extLst>
              <a:ext uri="{FF2B5EF4-FFF2-40B4-BE49-F238E27FC236}">
                <a16:creationId xmlns:a16="http://schemas.microsoft.com/office/drawing/2014/main" id="{5055F82E-764D-700A-7AAA-4EFABD7C80FE}"/>
              </a:ext>
            </a:extLst>
          </p:cNvPr>
          <p:cNvSpPr txBox="1"/>
          <p:nvPr/>
        </p:nvSpPr>
        <p:spPr>
          <a:xfrm>
            <a:off x="7589412" y="4790724"/>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36" name="object 18">
            <a:extLst>
              <a:ext uri="{FF2B5EF4-FFF2-40B4-BE49-F238E27FC236}">
                <a16:creationId xmlns:a16="http://schemas.microsoft.com/office/drawing/2014/main" id="{90A140DB-EC64-CFDE-12A4-FBAA9210362F}"/>
              </a:ext>
            </a:extLst>
          </p:cNvPr>
          <p:cNvSpPr txBox="1"/>
          <p:nvPr/>
        </p:nvSpPr>
        <p:spPr>
          <a:xfrm>
            <a:off x="10457566" y="4812671"/>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37" name="object 19">
            <a:extLst>
              <a:ext uri="{FF2B5EF4-FFF2-40B4-BE49-F238E27FC236}">
                <a16:creationId xmlns:a16="http://schemas.microsoft.com/office/drawing/2014/main" id="{3FC032F4-DD42-344F-1F74-933A1FCA8CC0}"/>
              </a:ext>
            </a:extLst>
          </p:cNvPr>
          <p:cNvGrpSpPr/>
          <p:nvPr/>
        </p:nvGrpSpPr>
        <p:grpSpPr>
          <a:xfrm>
            <a:off x="6804683" y="4945008"/>
            <a:ext cx="664408" cy="80534"/>
            <a:chOff x="1720800" y="2532811"/>
            <a:chExt cx="335280" cy="40640"/>
          </a:xfrm>
        </p:grpSpPr>
        <p:sp>
          <p:nvSpPr>
            <p:cNvPr id="38" name="object 20">
              <a:extLst>
                <a:ext uri="{FF2B5EF4-FFF2-40B4-BE49-F238E27FC236}">
                  <a16:creationId xmlns:a16="http://schemas.microsoft.com/office/drawing/2014/main" id="{F7290C22-707E-E761-63D2-6B54DFE72018}"/>
                </a:ext>
              </a:extLst>
            </p:cNvPr>
            <p:cNvSpPr/>
            <p:nvPr/>
          </p:nvSpPr>
          <p:spPr>
            <a:xfrm>
              <a:off x="1720800" y="2553055"/>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39" name="object 21">
              <a:extLst>
                <a:ext uri="{FF2B5EF4-FFF2-40B4-BE49-F238E27FC236}">
                  <a16:creationId xmlns:a16="http://schemas.microsoft.com/office/drawing/2014/main" id="{C451578C-4DBC-68DA-CC63-F2EBD5A99DAB}"/>
                </a:ext>
              </a:extLst>
            </p:cNvPr>
            <p:cNvSpPr/>
            <p:nvPr/>
          </p:nvSpPr>
          <p:spPr>
            <a:xfrm>
              <a:off x="2015010" y="2532811"/>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40" name="object 22">
            <a:extLst>
              <a:ext uri="{FF2B5EF4-FFF2-40B4-BE49-F238E27FC236}">
                <a16:creationId xmlns:a16="http://schemas.microsoft.com/office/drawing/2014/main" id="{4831B8AC-185B-DDB0-A019-6636C1F0A706}"/>
              </a:ext>
            </a:extLst>
          </p:cNvPr>
          <p:cNvGrpSpPr/>
          <p:nvPr/>
        </p:nvGrpSpPr>
        <p:grpSpPr>
          <a:xfrm>
            <a:off x="5556091" y="4244297"/>
            <a:ext cx="5392024" cy="559965"/>
            <a:chOff x="1090723" y="2179211"/>
            <a:chExt cx="2720975" cy="282575"/>
          </a:xfrm>
        </p:grpSpPr>
        <p:sp>
          <p:nvSpPr>
            <p:cNvPr id="41" name="object 23">
              <a:extLst>
                <a:ext uri="{FF2B5EF4-FFF2-40B4-BE49-F238E27FC236}">
                  <a16:creationId xmlns:a16="http://schemas.microsoft.com/office/drawing/2014/main" id="{18AE7A5F-5FEB-4254-38C0-9359020966F5}"/>
                </a:ext>
              </a:extLst>
            </p:cNvPr>
            <p:cNvSpPr/>
            <p:nvPr/>
          </p:nvSpPr>
          <p:spPr>
            <a:xfrm>
              <a:off x="1093254" y="2181741"/>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42" name="object 24">
              <a:extLst>
                <a:ext uri="{FF2B5EF4-FFF2-40B4-BE49-F238E27FC236}">
                  <a16:creationId xmlns:a16="http://schemas.microsoft.com/office/drawing/2014/main" id="{E0535D8F-F0CC-1A34-4AC4-A5DDD47C3302}"/>
                </a:ext>
              </a:extLst>
            </p:cNvPr>
            <p:cNvSpPr/>
            <p:nvPr/>
          </p:nvSpPr>
          <p:spPr>
            <a:xfrm>
              <a:off x="3766501" y="2423283"/>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
        <p:nvSpPr>
          <p:cNvPr id="43" name="object 25">
            <a:extLst>
              <a:ext uri="{FF2B5EF4-FFF2-40B4-BE49-F238E27FC236}">
                <a16:creationId xmlns:a16="http://schemas.microsoft.com/office/drawing/2014/main" id="{BEE28B28-3A73-91B6-0BD9-5CCBE89081E3}"/>
              </a:ext>
            </a:extLst>
          </p:cNvPr>
          <p:cNvSpPr txBox="1"/>
          <p:nvPr/>
        </p:nvSpPr>
        <p:spPr>
          <a:xfrm>
            <a:off x="3644038" y="5544156"/>
            <a:ext cx="8193735" cy="682302"/>
          </a:xfrm>
          <a:prstGeom prst="rect">
            <a:avLst/>
          </a:prstGeom>
        </p:spPr>
        <p:txBody>
          <a:bodyPr vert="horz" wrap="square" lIns="0" tIns="13842" rIns="0" bIns="0" rtlCol="0">
            <a:spAutoFit/>
          </a:bodyPr>
          <a:lstStyle/>
          <a:p>
            <a:pPr marL="25168" marR="10067">
              <a:lnSpc>
                <a:spcPct val="102600"/>
              </a:lnSpc>
              <a:spcBef>
                <a:spcPts val="109"/>
              </a:spcBef>
            </a:pPr>
            <a:r>
              <a:rPr sz="2180" i="1" spc="226" dirty="0">
                <a:latin typeface="Arial"/>
                <a:cs typeface="Arial"/>
              </a:rPr>
              <a:t>*</a:t>
            </a:r>
            <a:r>
              <a:rPr sz="2180" i="1" spc="-159" dirty="0">
                <a:latin typeface="Arial"/>
                <a:cs typeface="Arial"/>
              </a:rPr>
              <a:t> </a:t>
            </a:r>
            <a:r>
              <a:rPr sz="2180" i="1" spc="226" dirty="0">
                <a:latin typeface="Arial"/>
                <a:cs typeface="Arial"/>
              </a:rPr>
              <a:t>*</a:t>
            </a:r>
            <a:r>
              <a:rPr sz="2180" i="1" spc="-149" dirty="0">
                <a:latin typeface="Arial"/>
                <a:cs typeface="Arial"/>
              </a:rPr>
              <a:t> </a:t>
            </a:r>
            <a:r>
              <a:rPr sz="2180" i="1" spc="226" dirty="0">
                <a:latin typeface="Arial"/>
                <a:cs typeface="Arial"/>
              </a:rPr>
              <a:t>*</a:t>
            </a:r>
            <a:r>
              <a:rPr sz="2180" i="1" spc="-79" dirty="0">
                <a:latin typeface="Arial"/>
                <a:cs typeface="Arial"/>
              </a:rPr>
              <a:t> </a:t>
            </a:r>
            <a:r>
              <a:rPr sz="2180" dirty="0">
                <a:latin typeface="Arial"/>
                <a:cs typeface="Arial"/>
              </a:rPr>
              <a:t>The </a:t>
            </a:r>
            <a:r>
              <a:rPr sz="2180" spc="-99" dirty="0">
                <a:latin typeface="Arial"/>
                <a:cs typeface="Arial"/>
              </a:rPr>
              <a:t>association</a:t>
            </a:r>
            <a:r>
              <a:rPr sz="2180" spc="10" dirty="0">
                <a:latin typeface="Arial"/>
                <a:cs typeface="Arial"/>
              </a:rPr>
              <a:t> </a:t>
            </a:r>
            <a:r>
              <a:rPr sz="2180" spc="-69" dirty="0">
                <a:latin typeface="Arial"/>
                <a:cs typeface="Arial"/>
              </a:rPr>
              <a:t>flows</a:t>
            </a:r>
            <a:r>
              <a:rPr sz="2180" spc="10" dirty="0">
                <a:latin typeface="Arial"/>
                <a:cs typeface="Arial"/>
              </a:rPr>
              <a:t> </a:t>
            </a:r>
            <a:r>
              <a:rPr sz="2180" spc="-149" dirty="0">
                <a:latin typeface="Arial"/>
                <a:cs typeface="Arial"/>
              </a:rPr>
              <a:t>regardless</a:t>
            </a:r>
            <a:r>
              <a:rPr sz="2180" spc="10" dirty="0">
                <a:latin typeface="Arial"/>
                <a:cs typeface="Arial"/>
              </a:rPr>
              <a:t> </a:t>
            </a:r>
            <a:r>
              <a:rPr sz="2180" dirty="0">
                <a:latin typeface="Arial"/>
                <a:cs typeface="Arial"/>
              </a:rPr>
              <a:t>of the</a:t>
            </a:r>
            <a:r>
              <a:rPr sz="2180" spc="10" dirty="0">
                <a:latin typeface="Arial"/>
                <a:cs typeface="Arial"/>
              </a:rPr>
              <a:t> </a:t>
            </a:r>
            <a:r>
              <a:rPr sz="2180" spc="-50" dirty="0">
                <a:latin typeface="Arial"/>
                <a:cs typeface="Arial"/>
              </a:rPr>
              <a:t>direction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arrows,</a:t>
            </a:r>
            <a:r>
              <a:rPr sz="2180" dirty="0">
                <a:latin typeface="Arial"/>
                <a:cs typeface="Arial"/>
              </a:rPr>
              <a:t> but</a:t>
            </a:r>
            <a:r>
              <a:rPr sz="2180" spc="10" dirty="0">
                <a:latin typeface="Arial"/>
                <a:cs typeface="Arial"/>
              </a:rPr>
              <a:t> </a:t>
            </a:r>
            <a:r>
              <a:rPr sz="2180" spc="-99" dirty="0">
                <a:latin typeface="Arial"/>
                <a:cs typeface="Arial"/>
              </a:rPr>
              <a:t>a </a:t>
            </a:r>
            <a:r>
              <a:rPr sz="2180" dirty="0">
                <a:latin typeface="Arial"/>
                <a:cs typeface="Arial"/>
              </a:rPr>
              <a:t>path</a:t>
            </a:r>
            <a:r>
              <a:rPr sz="2180" spc="-10" dirty="0">
                <a:latin typeface="Arial"/>
                <a:cs typeface="Arial"/>
              </a:rPr>
              <a:t> </a:t>
            </a:r>
            <a:r>
              <a:rPr sz="2180" dirty="0">
                <a:latin typeface="Arial"/>
                <a:cs typeface="Arial"/>
              </a:rPr>
              <a:t>is</a:t>
            </a:r>
            <a:r>
              <a:rPr sz="2180" spc="-10" dirty="0">
                <a:latin typeface="Arial"/>
                <a:cs typeface="Arial"/>
              </a:rPr>
              <a:t> </a:t>
            </a:r>
            <a:r>
              <a:rPr sz="2180" spc="-40" dirty="0">
                <a:latin typeface="Arial"/>
                <a:cs typeface="Arial"/>
              </a:rPr>
              <a:t>only</a:t>
            </a:r>
            <a:r>
              <a:rPr sz="2180" spc="-10" dirty="0">
                <a:latin typeface="Arial"/>
                <a:cs typeface="Arial"/>
              </a:rPr>
              <a:t> </a:t>
            </a:r>
            <a:r>
              <a:rPr sz="2180" spc="-139" dirty="0">
                <a:latin typeface="Arial"/>
                <a:cs typeface="Arial"/>
              </a:rPr>
              <a:t>causal</a:t>
            </a:r>
            <a:r>
              <a:rPr sz="2180" spc="-10" dirty="0">
                <a:latin typeface="Arial"/>
                <a:cs typeface="Arial"/>
              </a:rPr>
              <a:t> </a:t>
            </a:r>
            <a:r>
              <a:rPr sz="2180" dirty="0">
                <a:latin typeface="Arial"/>
                <a:cs typeface="Arial"/>
              </a:rPr>
              <a:t>if</a:t>
            </a:r>
            <a:r>
              <a:rPr sz="2180" spc="-10" dirty="0">
                <a:latin typeface="Arial"/>
                <a:cs typeface="Arial"/>
              </a:rPr>
              <a:t> </a:t>
            </a:r>
            <a:r>
              <a:rPr sz="2180" spc="99" dirty="0">
                <a:latin typeface="Arial"/>
                <a:cs typeface="Arial"/>
              </a:rPr>
              <a:t>it</a:t>
            </a:r>
            <a:r>
              <a:rPr sz="2180" spc="-10" dirty="0">
                <a:latin typeface="Arial"/>
                <a:cs typeface="Arial"/>
              </a:rPr>
              <a:t> </a:t>
            </a:r>
            <a:r>
              <a:rPr sz="2180" spc="-69" dirty="0">
                <a:latin typeface="Arial"/>
                <a:cs typeface="Arial"/>
              </a:rPr>
              <a:t>follows</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direction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arrows!</a:t>
            </a:r>
            <a:endParaRPr sz="2180" dirty="0">
              <a:latin typeface="Arial"/>
              <a:cs typeface="Arial"/>
            </a:endParaRPr>
          </a:p>
        </p:txBody>
      </p:sp>
    </p:spTree>
    <p:extLst>
      <p:ext uri="{BB962C8B-B14F-4D97-AF65-F5344CB8AC3E}">
        <p14:creationId xmlns:p14="http://schemas.microsoft.com/office/powerpoint/2010/main" val="245506329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3" name="object 3">
            <a:extLst>
              <a:ext uri="{FF2B5EF4-FFF2-40B4-BE49-F238E27FC236}">
                <a16:creationId xmlns:a16="http://schemas.microsoft.com/office/drawing/2014/main" id="{DB9F6E00-156E-1E34-ED32-3478385F46DC}"/>
              </a:ext>
            </a:extLst>
          </p:cNvPr>
          <p:cNvSpPr txBox="1"/>
          <p:nvPr/>
        </p:nvSpPr>
        <p:spPr>
          <a:xfrm>
            <a:off x="3530310" y="802509"/>
            <a:ext cx="8344110" cy="973388"/>
          </a:xfrm>
          <a:prstGeom prst="rect">
            <a:avLst/>
          </a:prstGeom>
        </p:spPr>
        <p:txBody>
          <a:bodyPr vert="horz" wrap="square" lIns="0" tIns="159810" rIns="0" bIns="0" rtlCol="0">
            <a:spAutoFit/>
          </a:bodyPr>
          <a:lstStyle/>
          <a:p>
            <a:pPr marL="25168">
              <a:spcBef>
                <a:spcPts val="1258"/>
              </a:spcBef>
            </a:pPr>
            <a:r>
              <a:rPr sz="2180" dirty="0">
                <a:solidFill>
                  <a:srgbClr val="00B0F0"/>
                </a:solidFill>
                <a:latin typeface="Arial"/>
                <a:cs typeface="Arial"/>
              </a:rPr>
              <a:t>Data</a:t>
            </a:r>
            <a:r>
              <a:rPr sz="2180" spc="-109" dirty="0">
                <a:solidFill>
                  <a:srgbClr val="00B0F0"/>
                </a:solidFill>
                <a:latin typeface="Arial"/>
                <a:cs typeface="Arial"/>
              </a:rPr>
              <a:t> </a:t>
            </a:r>
            <a:r>
              <a:rPr sz="2180" spc="-20" dirty="0">
                <a:solidFill>
                  <a:srgbClr val="00B0F0"/>
                </a:solidFill>
                <a:latin typeface="Arial"/>
                <a:cs typeface="Arial"/>
              </a:rPr>
              <a:t>Collection:</a:t>
            </a:r>
            <a:endParaRPr sz="2180">
              <a:latin typeface="Arial"/>
              <a:cs typeface="Arial"/>
            </a:endParaRPr>
          </a:p>
          <a:p>
            <a:pPr marL="25168">
              <a:spcBef>
                <a:spcPts val="1050"/>
              </a:spcBef>
            </a:pPr>
            <a:r>
              <a:rPr sz="2180" spc="-89" dirty="0">
                <a:latin typeface="Arial"/>
                <a:cs typeface="Arial"/>
              </a:rPr>
              <a:t>Form</a:t>
            </a:r>
            <a:r>
              <a:rPr sz="2180" spc="-59" dirty="0">
                <a:latin typeface="Arial"/>
                <a:cs typeface="Arial"/>
              </a:rPr>
              <a:t> </a:t>
            </a:r>
            <a:r>
              <a:rPr sz="2180" dirty="0">
                <a:latin typeface="Arial"/>
                <a:cs typeface="Arial"/>
              </a:rPr>
              <a:t>a</a:t>
            </a:r>
            <a:r>
              <a:rPr sz="2180" spc="-50" dirty="0">
                <a:latin typeface="Arial"/>
                <a:cs typeface="Arial"/>
              </a:rPr>
              <a:t> </a:t>
            </a:r>
            <a:r>
              <a:rPr sz="2180" spc="-59" dirty="0">
                <a:latin typeface="Arial"/>
                <a:cs typeface="Arial"/>
              </a:rPr>
              <a:t>group</a:t>
            </a:r>
            <a:r>
              <a:rPr sz="2180" spc="-50" dirty="0">
                <a:latin typeface="Arial"/>
                <a:cs typeface="Arial"/>
              </a:rPr>
              <a:t> </a:t>
            </a:r>
            <a:r>
              <a:rPr sz="2180" dirty="0">
                <a:latin typeface="Arial"/>
                <a:cs typeface="Arial"/>
              </a:rPr>
              <a:t>of</a:t>
            </a:r>
            <a:r>
              <a:rPr sz="2180" spc="-40" dirty="0">
                <a:latin typeface="Arial"/>
                <a:cs typeface="Arial"/>
              </a:rPr>
              <a:t> </a:t>
            </a:r>
            <a:r>
              <a:rPr sz="2180" spc="-50" dirty="0">
                <a:latin typeface="Arial"/>
                <a:cs typeface="Arial"/>
              </a:rPr>
              <a:t>three </a:t>
            </a:r>
            <a:r>
              <a:rPr sz="2180" spc="-79" dirty="0">
                <a:latin typeface="Arial"/>
                <a:cs typeface="Arial"/>
              </a:rPr>
              <a:t>and</a:t>
            </a:r>
            <a:r>
              <a:rPr sz="2180" spc="-40" dirty="0">
                <a:latin typeface="Arial"/>
                <a:cs typeface="Arial"/>
              </a:rPr>
              <a:t> </a:t>
            </a:r>
            <a:r>
              <a:rPr sz="2180" spc="-50" dirty="0">
                <a:latin typeface="Arial"/>
                <a:cs typeface="Arial"/>
              </a:rPr>
              <a:t>take </a:t>
            </a:r>
            <a:r>
              <a:rPr sz="2180" spc="-20" dirty="0">
                <a:latin typeface="Arial"/>
                <a:cs typeface="Arial"/>
              </a:rPr>
              <a:t>turns</a:t>
            </a:r>
            <a:r>
              <a:rPr sz="2180" spc="-50" dirty="0">
                <a:latin typeface="Arial"/>
                <a:cs typeface="Arial"/>
              </a:rPr>
              <a:t> </a:t>
            </a:r>
            <a:r>
              <a:rPr sz="2180" spc="-119" dirty="0">
                <a:latin typeface="Arial"/>
                <a:cs typeface="Arial"/>
              </a:rPr>
              <a:t>answering</a:t>
            </a:r>
            <a:r>
              <a:rPr sz="2180" spc="-30" dirty="0">
                <a:latin typeface="Arial"/>
                <a:cs typeface="Arial"/>
              </a:rPr>
              <a:t> </a:t>
            </a:r>
            <a:r>
              <a:rPr sz="2180" dirty="0">
                <a:latin typeface="Arial"/>
                <a:cs typeface="Arial"/>
              </a:rPr>
              <a:t>the</a:t>
            </a:r>
            <a:r>
              <a:rPr sz="2180" spc="-50" dirty="0">
                <a:latin typeface="Arial"/>
                <a:cs typeface="Arial"/>
              </a:rPr>
              <a:t> following</a:t>
            </a:r>
            <a:r>
              <a:rPr sz="2180" spc="-40" dirty="0">
                <a:latin typeface="Arial"/>
                <a:cs typeface="Arial"/>
              </a:rPr>
              <a:t> </a:t>
            </a:r>
            <a:r>
              <a:rPr sz="2180" spc="-59" dirty="0">
                <a:latin typeface="Arial"/>
                <a:cs typeface="Arial"/>
              </a:rPr>
              <a:t>questions:</a:t>
            </a:r>
            <a:endParaRPr sz="2180">
              <a:latin typeface="Arial"/>
              <a:cs typeface="Arial"/>
            </a:endParaRPr>
          </a:p>
        </p:txBody>
      </p:sp>
      <p:sp>
        <p:nvSpPr>
          <p:cNvPr id="4" name="object 6">
            <a:extLst>
              <a:ext uri="{FF2B5EF4-FFF2-40B4-BE49-F238E27FC236}">
                <a16:creationId xmlns:a16="http://schemas.microsoft.com/office/drawing/2014/main" id="{B50488C6-2D82-8110-724C-AAB0C05D84BF}"/>
              </a:ext>
            </a:extLst>
          </p:cNvPr>
          <p:cNvSpPr txBox="1"/>
          <p:nvPr/>
        </p:nvSpPr>
        <p:spPr>
          <a:xfrm>
            <a:off x="4079402" y="2045743"/>
            <a:ext cx="8112598" cy="2691207"/>
          </a:xfrm>
          <a:prstGeom prst="rect">
            <a:avLst/>
          </a:prstGeom>
        </p:spPr>
        <p:txBody>
          <a:bodyPr vert="horz" wrap="square" lIns="0" tIns="25167" rIns="0" bIns="0" rtlCol="0">
            <a:spAutoFit/>
          </a:bodyPr>
          <a:lstStyle/>
          <a:p>
            <a:pPr marL="25168" marR="5263801">
              <a:lnSpc>
                <a:spcPct val="132800"/>
              </a:lnSpc>
              <a:spcBef>
                <a:spcPts val="198"/>
              </a:spcBef>
            </a:pPr>
            <a:r>
              <a:rPr sz="2180" dirty="0">
                <a:latin typeface="Arial"/>
                <a:cs typeface="Arial"/>
              </a:rPr>
              <a:t>What</a:t>
            </a:r>
            <a:r>
              <a:rPr sz="2180" spc="-99" dirty="0">
                <a:latin typeface="Arial"/>
                <a:cs typeface="Arial"/>
              </a:rPr>
              <a:t> </a:t>
            </a:r>
            <a:r>
              <a:rPr sz="2180" dirty="0">
                <a:latin typeface="Arial"/>
                <a:cs typeface="Arial"/>
              </a:rPr>
              <a:t>is</a:t>
            </a:r>
            <a:r>
              <a:rPr sz="2180" spc="-89" dirty="0">
                <a:latin typeface="Arial"/>
                <a:cs typeface="Arial"/>
              </a:rPr>
              <a:t> </a:t>
            </a:r>
            <a:r>
              <a:rPr sz="2180" spc="-50" dirty="0">
                <a:latin typeface="Arial"/>
                <a:cs typeface="Arial"/>
              </a:rPr>
              <a:t>your</a:t>
            </a:r>
            <a:r>
              <a:rPr sz="2180" spc="-89" dirty="0">
                <a:latin typeface="Arial"/>
                <a:cs typeface="Arial"/>
              </a:rPr>
              <a:t> </a:t>
            </a:r>
            <a:r>
              <a:rPr sz="2180" spc="-20" dirty="0">
                <a:latin typeface="Arial"/>
                <a:cs typeface="Arial"/>
              </a:rPr>
              <a:t>name? </a:t>
            </a:r>
            <a:r>
              <a:rPr sz="2180" dirty="0">
                <a:latin typeface="Arial"/>
                <a:cs typeface="Arial"/>
              </a:rPr>
              <a:t>What</a:t>
            </a:r>
            <a:r>
              <a:rPr sz="2180" spc="-109" dirty="0">
                <a:latin typeface="Arial"/>
                <a:cs typeface="Arial"/>
              </a:rPr>
              <a:t> </a:t>
            </a:r>
            <a:r>
              <a:rPr sz="2180" dirty="0">
                <a:latin typeface="Arial"/>
                <a:cs typeface="Arial"/>
              </a:rPr>
              <a:t>is</a:t>
            </a:r>
            <a:r>
              <a:rPr sz="2180" spc="-50" dirty="0">
                <a:latin typeface="Arial"/>
                <a:cs typeface="Arial"/>
              </a:rPr>
              <a:t> your</a:t>
            </a:r>
            <a:r>
              <a:rPr sz="2180" spc="-59" dirty="0">
                <a:latin typeface="Arial"/>
                <a:cs typeface="Arial"/>
              </a:rPr>
              <a:t> </a:t>
            </a:r>
            <a:r>
              <a:rPr sz="2180" spc="-149" dirty="0">
                <a:latin typeface="Arial"/>
                <a:cs typeface="Arial"/>
              </a:rPr>
              <a:t>class</a:t>
            </a:r>
            <a:r>
              <a:rPr sz="2180" dirty="0">
                <a:latin typeface="Arial"/>
                <a:cs typeface="Arial"/>
              </a:rPr>
              <a:t> </a:t>
            </a:r>
            <a:r>
              <a:rPr sz="2180" spc="-168" dirty="0">
                <a:latin typeface="Arial"/>
                <a:cs typeface="Arial"/>
              </a:rPr>
              <a:t>year?</a:t>
            </a:r>
            <a:endParaRPr sz="2180" dirty="0">
              <a:latin typeface="Arial"/>
              <a:cs typeface="Arial"/>
            </a:endParaRPr>
          </a:p>
          <a:p>
            <a:pPr marL="25168" marR="4873704">
              <a:lnSpc>
                <a:spcPct val="132800"/>
              </a:lnSpc>
            </a:pPr>
            <a:r>
              <a:rPr sz="2180" dirty="0">
                <a:latin typeface="Arial"/>
                <a:cs typeface="Arial"/>
              </a:rPr>
              <a:t>What</a:t>
            </a:r>
            <a:r>
              <a:rPr sz="2180" spc="-99" dirty="0">
                <a:latin typeface="Arial"/>
                <a:cs typeface="Arial"/>
              </a:rPr>
              <a:t> </a:t>
            </a:r>
            <a:r>
              <a:rPr sz="2180" dirty="0">
                <a:latin typeface="Arial"/>
                <a:cs typeface="Arial"/>
              </a:rPr>
              <a:t>is</a:t>
            </a:r>
            <a:r>
              <a:rPr sz="2180" spc="-89" dirty="0">
                <a:latin typeface="Arial"/>
                <a:cs typeface="Arial"/>
              </a:rPr>
              <a:t> </a:t>
            </a:r>
            <a:r>
              <a:rPr sz="2180" spc="-50" dirty="0">
                <a:latin typeface="Arial"/>
                <a:cs typeface="Arial"/>
              </a:rPr>
              <a:t>your</a:t>
            </a:r>
            <a:r>
              <a:rPr sz="2180" spc="-89" dirty="0">
                <a:latin typeface="Arial"/>
                <a:cs typeface="Arial"/>
              </a:rPr>
              <a:t> </a:t>
            </a:r>
            <a:r>
              <a:rPr sz="2180" spc="-20" dirty="0">
                <a:latin typeface="Arial"/>
                <a:cs typeface="Arial"/>
              </a:rPr>
              <a:t>hometown?</a:t>
            </a:r>
            <a:endParaRPr sz="2180" dirty="0">
              <a:latin typeface="Arial"/>
              <a:cs typeface="Arial"/>
            </a:endParaRPr>
          </a:p>
          <a:p>
            <a:pPr marL="25168">
              <a:spcBef>
                <a:spcPts val="860"/>
              </a:spcBef>
            </a:pPr>
            <a:r>
              <a:rPr lang="en-US" sz="2180" spc="-59" dirty="0">
                <a:latin typeface="Arial"/>
                <a:cs typeface="Arial"/>
              </a:rPr>
              <a:t>How many siblings do you have?</a:t>
            </a:r>
          </a:p>
          <a:p>
            <a:pPr marL="25168">
              <a:spcBef>
                <a:spcPts val="860"/>
              </a:spcBef>
            </a:pPr>
            <a:r>
              <a:rPr sz="2180" dirty="0">
                <a:latin typeface="Arial"/>
                <a:cs typeface="Arial"/>
              </a:rPr>
              <a:t>What</a:t>
            </a:r>
            <a:r>
              <a:rPr sz="2180" spc="-79"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furthest </a:t>
            </a:r>
            <a:r>
              <a:rPr sz="2180" spc="-178" dirty="0">
                <a:latin typeface="Arial"/>
                <a:cs typeface="Arial"/>
              </a:rPr>
              <a:t>away</a:t>
            </a:r>
            <a:r>
              <a:rPr sz="2180" spc="30" dirty="0">
                <a:latin typeface="Arial"/>
                <a:cs typeface="Arial"/>
              </a:rPr>
              <a:t> </a:t>
            </a:r>
            <a:r>
              <a:rPr sz="2180" dirty="0">
                <a:latin typeface="Arial"/>
                <a:cs typeface="Arial"/>
              </a:rPr>
              <a:t>from</a:t>
            </a:r>
            <a:r>
              <a:rPr sz="2180" spc="-20" dirty="0">
                <a:latin typeface="Arial"/>
                <a:cs typeface="Arial"/>
              </a:rPr>
              <a:t> </a:t>
            </a:r>
            <a:r>
              <a:rPr lang="en-US" sz="2180" spc="-59" dirty="0">
                <a:latin typeface="Arial"/>
                <a:cs typeface="Arial"/>
              </a:rPr>
              <a:t>Westfield</a:t>
            </a:r>
            <a:r>
              <a:rPr sz="2180" spc="-30" dirty="0">
                <a:latin typeface="Arial"/>
                <a:cs typeface="Arial"/>
              </a:rPr>
              <a:t> </a:t>
            </a:r>
            <a:r>
              <a:rPr sz="2180" dirty="0">
                <a:latin typeface="Arial"/>
                <a:cs typeface="Arial"/>
              </a:rPr>
              <a:t>(in</a:t>
            </a:r>
            <a:r>
              <a:rPr sz="2180" spc="-20" dirty="0">
                <a:latin typeface="Arial"/>
                <a:cs typeface="Arial"/>
              </a:rPr>
              <a:t> </a:t>
            </a:r>
            <a:r>
              <a:rPr sz="2180" spc="-59" dirty="0">
                <a:latin typeface="Arial"/>
                <a:cs typeface="Arial"/>
              </a:rPr>
              <a:t>miles)</a:t>
            </a:r>
            <a:r>
              <a:rPr sz="2180" spc="-20" dirty="0">
                <a:latin typeface="Arial"/>
                <a:cs typeface="Arial"/>
              </a:rPr>
              <a:t> </a:t>
            </a:r>
            <a:r>
              <a:rPr sz="2180" dirty="0">
                <a:latin typeface="Arial"/>
                <a:cs typeface="Arial"/>
              </a:rPr>
              <a:t>that</a:t>
            </a:r>
            <a:r>
              <a:rPr sz="2180" spc="-20" dirty="0">
                <a:latin typeface="Arial"/>
                <a:cs typeface="Arial"/>
              </a:rPr>
              <a:t> </a:t>
            </a:r>
            <a:endParaRPr lang="en-US" sz="2180" spc="-20" dirty="0">
              <a:latin typeface="Arial"/>
              <a:cs typeface="Arial"/>
            </a:endParaRPr>
          </a:p>
          <a:p>
            <a:pPr marL="25168" marR="10067">
              <a:lnSpc>
                <a:spcPct val="102699"/>
              </a:lnSpc>
              <a:spcBef>
                <a:spcPts val="783"/>
              </a:spcBef>
            </a:pPr>
            <a:r>
              <a:rPr sz="2180" spc="-89" dirty="0">
                <a:latin typeface="Arial"/>
                <a:cs typeface="Arial"/>
              </a:rPr>
              <a:t>you</a:t>
            </a:r>
            <a:r>
              <a:rPr sz="2180" spc="-20" dirty="0">
                <a:latin typeface="Arial"/>
                <a:cs typeface="Arial"/>
              </a:rPr>
              <a:t> </a:t>
            </a:r>
            <a:r>
              <a:rPr sz="2180" spc="-69" dirty="0">
                <a:latin typeface="Arial"/>
                <a:cs typeface="Arial"/>
              </a:rPr>
              <a:t>were </a:t>
            </a:r>
            <a:r>
              <a:rPr sz="2180" spc="-79" dirty="0">
                <a:latin typeface="Arial"/>
                <a:cs typeface="Arial"/>
              </a:rPr>
              <a:t>over </a:t>
            </a:r>
            <a:r>
              <a:rPr lang="en-US" sz="2180" spc="-79" dirty="0">
                <a:latin typeface="Arial"/>
                <a:cs typeface="Arial"/>
              </a:rPr>
              <a:t>winter break</a:t>
            </a:r>
            <a:r>
              <a:rPr sz="2180" spc="-20" dirty="0">
                <a:latin typeface="Arial"/>
                <a:cs typeface="Arial"/>
              </a:rPr>
              <a:t>?</a:t>
            </a:r>
            <a:endParaRPr sz="2180" dirty="0">
              <a:latin typeface="Arial"/>
              <a:cs typeface="Arial"/>
            </a:endParaRPr>
          </a:p>
        </p:txBody>
      </p:sp>
      <p:sp>
        <p:nvSpPr>
          <p:cNvPr id="9" name="object 17">
            <a:extLst>
              <a:ext uri="{FF2B5EF4-FFF2-40B4-BE49-F238E27FC236}">
                <a16:creationId xmlns:a16="http://schemas.microsoft.com/office/drawing/2014/main" id="{B23F5C14-D343-9E9C-3D08-FC95ECEB362A}"/>
              </a:ext>
            </a:extLst>
          </p:cNvPr>
          <p:cNvSpPr txBox="1"/>
          <p:nvPr/>
        </p:nvSpPr>
        <p:spPr>
          <a:xfrm>
            <a:off x="3524176" y="5004039"/>
            <a:ext cx="8198141" cy="1027844"/>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While</a:t>
            </a:r>
            <a:r>
              <a:rPr sz="2180" spc="-59" dirty="0">
                <a:latin typeface="Arial"/>
                <a:cs typeface="Arial"/>
              </a:rPr>
              <a:t> </a:t>
            </a:r>
            <a:r>
              <a:rPr sz="2180" spc="-129" dirty="0">
                <a:latin typeface="Arial"/>
                <a:cs typeface="Arial"/>
              </a:rPr>
              <a:t>one</a:t>
            </a:r>
            <a:r>
              <a:rPr sz="2180" spc="-20" dirty="0">
                <a:latin typeface="Arial"/>
                <a:cs typeface="Arial"/>
              </a:rPr>
              <a:t> </a:t>
            </a:r>
            <a:r>
              <a:rPr sz="2180" spc="-59" dirty="0">
                <a:latin typeface="Arial"/>
                <a:cs typeface="Arial"/>
              </a:rPr>
              <a:t>group</a:t>
            </a:r>
            <a:r>
              <a:rPr sz="2180" spc="-30" dirty="0">
                <a:latin typeface="Arial"/>
                <a:cs typeface="Arial"/>
              </a:rPr>
              <a:t> </a:t>
            </a:r>
            <a:r>
              <a:rPr sz="2180" spc="-129" dirty="0">
                <a:latin typeface="Arial"/>
                <a:cs typeface="Arial"/>
              </a:rPr>
              <a:t>member</a:t>
            </a:r>
            <a:r>
              <a:rPr sz="2180" spc="-20" dirty="0">
                <a:latin typeface="Arial"/>
                <a:cs typeface="Arial"/>
              </a:rPr>
              <a:t> </a:t>
            </a:r>
            <a:r>
              <a:rPr sz="2180" spc="-159" dirty="0">
                <a:latin typeface="Arial"/>
                <a:cs typeface="Arial"/>
              </a:rPr>
              <a:t>answers,</a:t>
            </a:r>
            <a:r>
              <a:rPr sz="2180" spc="10" dirty="0">
                <a:latin typeface="Arial"/>
                <a:cs typeface="Arial"/>
              </a:rPr>
              <a:t> </a:t>
            </a:r>
            <a:r>
              <a:rPr sz="2180" dirty="0">
                <a:latin typeface="Arial"/>
                <a:cs typeface="Arial"/>
              </a:rPr>
              <a:t>the</a:t>
            </a:r>
            <a:r>
              <a:rPr sz="2180" spc="-30" dirty="0">
                <a:latin typeface="Arial"/>
                <a:cs typeface="Arial"/>
              </a:rPr>
              <a:t> </a:t>
            </a:r>
            <a:r>
              <a:rPr sz="2180" spc="-40" dirty="0">
                <a:latin typeface="Arial"/>
                <a:cs typeface="Arial"/>
              </a:rPr>
              <a:t>other</a:t>
            </a:r>
            <a:r>
              <a:rPr sz="2180" spc="-2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will</a:t>
            </a:r>
            <a:r>
              <a:rPr sz="2180" spc="-30" dirty="0">
                <a:latin typeface="Arial"/>
                <a:cs typeface="Arial"/>
              </a:rPr>
              <a:t> </a:t>
            </a:r>
            <a:r>
              <a:rPr sz="2180" dirty="0">
                <a:latin typeface="Arial"/>
                <a:cs typeface="Arial"/>
              </a:rPr>
              <a:t>write</a:t>
            </a:r>
            <a:r>
              <a:rPr sz="2180" spc="-20" dirty="0">
                <a:latin typeface="Arial"/>
                <a:cs typeface="Arial"/>
              </a:rPr>
              <a:t> </a:t>
            </a:r>
            <a:r>
              <a:rPr sz="2180" spc="-99" dirty="0">
                <a:latin typeface="Arial"/>
                <a:cs typeface="Arial"/>
              </a:rPr>
              <a:t>down</a:t>
            </a:r>
            <a:r>
              <a:rPr sz="2180" spc="-30" dirty="0">
                <a:latin typeface="Arial"/>
                <a:cs typeface="Arial"/>
              </a:rPr>
              <a:t> </a:t>
            </a:r>
            <a:r>
              <a:rPr sz="2180" spc="-50" dirty="0">
                <a:latin typeface="Arial"/>
                <a:cs typeface="Arial"/>
              </a:rPr>
              <a:t>the </a:t>
            </a:r>
            <a:r>
              <a:rPr sz="2180" spc="-129" dirty="0">
                <a:latin typeface="Arial"/>
                <a:cs typeface="Arial"/>
              </a:rPr>
              <a:t>answers.</a:t>
            </a:r>
            <a:r>
              <a:rPr sz="2180" spc="79" dirty="0">
                <a:latin typeface="Arial"/>
                <a:cs typeface="Arial"/>
              </a:rPr>
              <a:t> </a:t>
            </a:r>
            <a:r>
              <a:rPr sz="2180" spc="-50" dirty="0">
                <a:latin typeface="Arial"/>
                <a:cs typeface="Arial"/>
              </a:rPr>
              <a:t>Then</a:t>
            </a:r>
            <a:r>
              <a:rPr sz="2180" spc="-40" dirty="0">
                <a:latin typeface="Arial"/>
                <a:cs typeface="Arial"/>
              </a:rPr>
              <a:t> </a:t>
            </a:r>
            <a:r>
              <a:rPr sz="2180" spc="-109" dirty="0">
                <a:latin typeface="Arial"/>
                <a:cs typeface="Arial"/>
              </a:rPr>
              <a:t>open</a:t>
            </a:r>
            <a:r>
              <a:rPr sz="2180" spc="-40" dirty="0">
                <a:latin typeface="Arial"/>
                <a:cs typeface="Arial"/>
              </a:rPr>
              <a:t> </a:t>
            </a:r>
            <a:r>
              <a:rPr sz="2180" dirty="0">
                <a:latin typeface="Arial"/>
                <a:cs typeface="Arial"/>
              </a:rPr>
              <a:t>the</a:t>
            </a:r>
            <a:r>
              <a:rPr sz="2180" spc="-50" dirty="0">
                <a:latin typeface="Arial"/>
                <a:cs typeface="Arial"/>
              </a:rPr>
              <a:t> </a:t>
            </a:r>
            <a:r>
              <a:rPr sz="2180" spc="-40" dirty="0">
                <a:latin typeface="Arial"/>
                <a:cs typeface="Arial"/>
              </a:rPr>
              <a:t>data </a:t>
            </a:r>
            <a:r>
              <a:rPr sz="2180" spc="-59" dirty="0">
                <a:latin typeface="Arial"/>
                <a:cs typeface="Arial"/>
              </a:rPr>
              <a:t>collection</a:t>
            </a:r>
            <a:r>
              <a:rPr sz="2180" spc="-50" dirty="0">
                <a:latin typeface="Arial"/>
                <a:cs typeface="Arial"/>
              </a:rPr>
              <a:t> </a:t>
            </a:r>
            <a:r>
              <a:rPr sz="2180" spc="-119" dirty="0">
                <a:latin typeface="Arial"/>
                <a:cs typeface="Arial"/>
              </a:rPr>
              <a:t>Google</a:t>
            </a:r>
            <a:r>
              <a:rPr sz="2180" spc="-30" dirty="0">
                <a:latin typeface="Arial"/>
                <a:cs typeface="Arial"/>
              </a:rPr>
              <a:t> </a:t>
            </a:r>
            <a:r>
              <a:rPr sz="2180" spc="-149" dirty="0">
                <a:latin typeface="Arial"/>
                <a:cs typeface="Arial"/>
              </a:rPr>
              <a:t>spreadsheet</a:t>
            </a:r>
            <a:r>
              <a:rPr sz="2180" dirty="0">
                <a:latin typeface="Arial"/>
                <a:cs typeface="Arial"/>
              </a:rPr>
              <a:t> </a:t>
            </a:r>
            <a:r>
              <a:rPr lang="en-US" sz="2180" dirty="0">
                <a:latin typeface="Arial"/>
                <a:cs typeface="Arial"/>
              </a:rPr>
              <a:t>(</a:t>
            </a:r>
            <a:r>
              <a:rPr lang="en-US" sz="2180" dirty="0">
                <a:latin typeface="Arial"/>
                <a:cs typeface="Arial"/>
                <a:hlinkClick r:id="rId2"/>
              </a:rPr>
              <a:t>http://bit.ly/48ceWSa</a:t>
            </a:r>
            <a:r>
              <a:rPr lang="en-US" sz="2180" dirty="0">
                <a:latin typeface="Arial"/>
                <a:cs typeface="Arial"/>
              </a:rPr>
              <a:t>) </a:t>
            </a:r>
            <a:r>
              <a:rPr sz="2180" spc="-79" dirty="0">
                <a:latin typeface="Arial"/>
                <a:cs typeface="Arial"/>
              </a:rPr>
              <a:t>and</a:t>
            </a:r>
            <a:r>
              <a:rPr sz="2180" spc="-59" dirty="0">
                <a:latin typeface="Arial"/>
                <a:cs typeface="Arial"/>
              </a:rPr>
              <a:t> </a:t>
            </a:r>
            <a:r>
              <a:rPr sz="2180" dirty="0">
                <a:latin typeface="Arial"/>
                <a:cs typeface="Arial"/>
              </a:rPr>
              <a:t>start</a:t>
            </a:r>
            <a:r>
              <a:rPr sz="2180" spc="-50" dirty="0">
                <a:latin typeface="Arial"/>
                <a:cs typeface="Arial"/>
              </a:rPr>
              <a:t> </a:t>
            </a:r>
            <a:r>
              <a:rPr sz="2180" spc="-59" dirty="0">
                <a:latin typeface="Arial"/>
                <a:cs typeface="Arial"/>
              </a:rPr>
              <a:t>entering</a:t>
            </a:r>
            <a:r>
              <a:rPr sz="2180" spc="-50" dirty="0">
                <a:latin typeface="Arial"/>
                <a:cs typeface="Arial"/>
              </a:rPr>
              <a:t> </a:t>
            </a:r>
            <a:r>
              <a:rPr sz="2180" dirty="0">
                <a:latin typeface="Arial"/>
                <a:cs typeface="Arial"/>
              </a:rPr>
              <a:t>the</a:t>
            </a:r>
            <a:r>
              <a:rPr sz="2180" spc="-50" dirty="0">
                <a:latin typeface="Arial"/>
                <a:cs typeface="Arial"/>
              </a:rPr>
              <a:t> </a:t>
            </a:r>
            <a:r>
              <a:rPr sz="2180" spc="-20" dirty="0">
                <a:latin typeface="Arial"/>
                <a:cs typeface="Arial"/>
              </a:rPr>
              <a:t>data!</a:t>
            </a:r>
            <a:endParaRPr sz="2180" dirty="0">
              <a:latin typeface="Arial"/>
              <a:cs typeface="Arial"/>
            </a:endParaRPr>
          </a:p>
        </p:txBody>
      </p:sp>
    </p:spTree>
    <p:extLst>
      <p:ext uri="{BB962C8B-B14F-4D97-AF65-F5344CB8AC3E}">
        <p14:creationId xmlns:p14="http://schemas.microsoft.com/office/powerpoint/2010/main" val="288435564"/>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Confounding</a:t>
            </a:r>
            <a:r>
              <a:rPr lang="en-US" spc="-20" dirty="0"/>
              <a:t> </a:t>
            </a:r>
            <a:r>
              <a:rPr lang="en-US" spc="-119" dirty="0"/>
              <a:t>Variables</a:t>
            </a:r>
            <a:endParaRPr lang="en-US" dirty="0"/>
          </a:p>
        </p:txBody>
      </p:sp>
      <p:sp>
        <p:nvSpPr>
          <p:cNvPr id="2" name="object 3">
            <a:extLst>
              <a:ext uri="{FF2B5EF4-FFF2-40B4-BE49-F238E27FC236}">
                <a16:creationId xmlns:a16="http://schemas.microsoft.com/office/drawing/2014/main" id="{CC617D6A-755C-BDC2-0CDB-608451C354EB}"/>
              </a:ext>
            </a:extLst>
          </p:cNvPr>
          <p:cNvSpPr txBox="1"/>
          <p:nvPr/>
        </p:nvSpPr>
        <p:spPr>
          <a:xfrm>
            <a:off x="3544590" y="746095"/>
            <a:ext cx="8316426"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a:t>
            </a:r>
            <a:r>
              <a:rPr sz="2180" spc="-30" dirty="0">
                <a:latin typeface="Arial"/>
                <a:cs typeface="Arial"/>
              </a:rPr>
              <a:t> </a:t>
            </a:r>
            <a:r>
              <a:rPr sz="2180" spc="-99" dirty="0">
                <a:solidFill>
                  <a:srgbClr val="00B0F0"/>
                </a:solidFill>
                <a:latin typeface="Arial"/>
                <a:cs typeface="Arial"/>
              </a:rPr>
              <a:t>confounder</a:t>
            </a:r>
            <a:r>
              <a:rPr sz="2180" spc="-20" dirty="0">
                <a:solidFill>
                  <a:srgbClr val="00B0F0"/>
                </a:solidFill>
                <a:latin typeface="Arial"/>
                <a:cs typeface="Arial"/>
              </a:rPr>
              <a:t> </a:t>
            </a:r>
            <a:r>
              <a:rPr sz="2180" dirty="0">
                <a:latin typeface="Arial"/>
                <a:cs typeface="Arial"/>
              </a:rPr>
              <a:t>is</a:t>
            </a:r>
            <a:r>
              <a:rPr sz="2180" spc="-20"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20" dirty="0">
                <a:latin typeface="Arial"/>
                <a:cs typeface="Arial"/>
              </a:rPr>
              <a:t> </a:t>
            </a:r>
            <a:r>
              <a:rPr sz="2180" spc="-40" dirty="0">
                <a:latin typeface="Arial"/>
                <a:cs typeface="Arial"/>
              </a:rPr>
              <a:t>(which</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or</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not</a:t>
            </a:r>
            <a:r>
              <a:rPr sz="2180" spc="-20" dirty="0">
                <a:latin typeface="Arial"/>
                <a:cs typeface="Arial"/>
              </a:rPr>
              <a:t> </a:t>
            </a:r>
            <a:r>
              <a:rPr sz="2180" spc="-129" dirty="0">
                <a:latin typeface="Arial"/>
                <a:cs typeface="Arial"/>
              </a:rPr>
              <a:t>have</a:t>
            </a:r>
            <a:r>
              <a:rPr sz="2180" spc="-20" dirty="0">
                <a:latin typeface="Arial"/>
                <a:cs typeface="Arial"/>
              </a:rPr>
              <a:t> </a:t>
            </a:r>
            <a:r>
              <a:rPr sz="2180" spc="-139" dirty="0">
                <a:latin typeface="Arial"/>
                <a:cs typeface="Arial"/>
              </a:rPr>
              <a:t>been</a:t>
            </a:r>
            <a:r>
              <a:rPr sz="2180" spc="-10" dirty="0">
                <a:latin typeface="Arial"/>
                <a:cs typeface="Arial"/>
              </a:rPr>
              <a:t> </a:t>
            </a:r>
            <a:r>
              <a:rPr sz="2180" spc="-89" dirty="0">
                <a:latin typeface="Arial"/>
                <a:cs typeface="Arial"/>
              </a:rPr>
              <a:t>measured) </a:t>
            </a:r>
            <a:r>
              <a:rPr sz="2180" dirty="0">
                <a:latin typeface="Arial"/>
                <a:cs typeface="Arial"/>
              </a:rPr>
              <a:t>that</a:t>
            </a:r>
            <a:r>
              <a:rPr sz="2180" spc="178" dirty="0">
                <a:latin typeface="Arial"/>
                <a:cs typeface="Arial"/>
              </a:rPr>
              <a:t> </a:t>
            </a:r>
            <a:r>
              <a:rPr sz="2180" spc="-50" dirty="0">
                <a:latin typeface="Arial"/>
                <a:cs typeface="Arial"/>
              </a:rPr>
              <a:t>is:</a:t>
            </a:r>
            <a:endParaRPr sz="2180">
              <a:latin typeface="Arial"/>
              <a:cs typeface="Arial"/>
            </a:endParaRPr>
          </a:p>
        </p:txBody>
      </p:sp>
      <p:pic>
        <p:nvPicPr>
          <p:cNvPr id="3" name="object 4">
            <a:extLst>
              <a:ext uri="{FF2B5EF4-FFF2-40B4-BE49-F238E27FC236}">
                <a16:creationId xmlns:a16="http://schemas.microsoft.com/office/drawing/2014/main" id="{9A794134-3B04-C3A2-313A-2402F71CF8D1}"/>
              </a:ext>
            </a:extLst>
          </p:cNvPr>
          <p:cNvPicPr/>
          <p:nvPr/>
        </p:nvPicPr>
        <p:blipFill>
          <a:blip r:embed="rId2" cstate="print"/>
          <a:stretch>
            <a:fillRect/>
          </a:stretch>
        </p:blipFill>
        <p:spPr>
          <a:xfrm>
            <a:off x="3746377" y="1610552"/>
            <a:ext cx="226332" cy="226332"/>
          </a:xfrm>
          <a:prstGeom prst="rect">
            <a:avLst/>
          </a:prstGeom>
        </p:spPr>
      </p:pic>
      <p:sp>
        <p:nvSpPr>
          <p:cNvPr id="4" name="object 5">
            <a:extLst>
              <a:ext uri="{FF2B5EF4-FFF2-40B4-BE49-F238E27FC236}">
                <a16:creationId xmlns:a16="http://schemas.microsoft.com/office/drawing/2014/main" id="{65159E20-2D0F-CE3D-1E19-6F8746D675A1}"/>
              </a:ext>
            </a:extLst>
          </p:cNvPr>
          <p:cNvSpPr txBox="1"/>
          <p:nvPr/>
        </p:nvSpPr>
        <p:spPr>
          <a:xfrm>
            <a:off x="3794422" y="158492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1</a:t>
            </a:r>
            <a:endParaRPr sz="1189">
              <a:latin typeface="Arial"/>
              <a:cs typeface="Arial"/>
            </a:endParaRPr>
          </a:p>
        </p:txBody>
      </p:sp>
      <p:sp>
        <p:nvSpPr>
          <p:cNvPr id="5" name="object 6">
            <a:extLst>
              <a:ext uri="{FF2B5EF4-FFF2-40B4-BE49-F238E27FC236}">
                <a16:creationId xmlns:a16="http://schemas.microsoft.com/office/drawing/2014/main" id="{BDE4BF2F-3E07-3E7C-3FB2-1DFA0F2E37E5}"/>
              </a:ext>
            </a:extLst>
          </p:cNvPr>
          <p:cNvSpPr txBox="1"/>
          <p:nvPr/>
        </p:nvSpPr>
        <p:spPr>
          <a:xfrm>
            <a:off x="4093680" y="1416540"/>
            <a:ext cx="8098319" cy="1609373"/>
          </a:xfrm>
          <a:prstGeom prst="rect">
            <a:avLst/>
          </a:prstGeom>
        </p:spPr>
        <p:txBody>
          <a:bodyPr vert="horz" wrap="square" lIns="0" tIns="25167" rIns="0" bIns="0" rtlCol="0">
            <a:spAutoFit/>
          </a:bodyPr>
          <a:lstStyle/>
          <a:p>
            <a:pPr marL="25168" marR="3301986">
              <a:lnSpc>
                <a:spcPct val="125299"/>
              </a:lnSpc>
              <a:spcBef>
                <a:spcPts val="198"/>
              </a:spcBef>
            </a:pPr>
            <a:r>
              <a:rPr sz="2180" spc="-99" dirty="0">
                <a:latin typeface="Arial"/>
                <a:cs typeface="Arial"/>
              </a:rPr>
              <a:t>Associated</a:t>
            </a:r>
            <a:r>
              <a:rPr sz="2180" spc="-20" dirty="0">
                <a:latin typeface="Arial"/>
                <a:cs typeface="Arial"/>
              </a:rPr>
              <a:t> </a:t>
            </a:r>
            <a:r>
              <a:rPr sz="2180" dirty="0">
                <a:latin typeface="Arial"/>
                <a:cs typeface="Arial"/>
              </a:rPr>
              <a:t>with</a:t>
            </a:r>
            <a:r>
              <a:rPr sz="2180" spc="-10" dirty="0">
                <a:latin typeface="Arial"/>
                <a:cs typeface="Arial"/>
              </a:rPr>
              <a:t> </a:t>
            </a:r>
            <a:r>
              <a:rPr sz="2180" dirty="0">
                <a:latin typeface="Arial"/>
                <a:cs typeface="Arial"/>
              </a:rPr>
              <a:t>the</a:t>
            </a:r>
            <a:r>
              <a:rPr sz="2180" spc="-20" dirty="0">
                <a:latin typeface="Arial"/>
                <a:cs typeface="Arial"/>
              </a:rPr>
              <a:t> </a:t>
            </a:r>
            <a:r>
              <a:rPr sz="2180" spc="-79" dirty="0">
                <a:latin typeface="Arial"/>
                <a:cs typeface="Arial"/>
              </a:rPr>
              <a:t>explanatory</a:t>
            </a:r>
            <a:r>
              <a:rPr lang="en-US" sz="2180" spc="-79" dirty="0">
                <a:latin typeface="Arial"/>
                <a:cs typeface="Arial"/>
              </a:rPr>
              <a:t> variable</a:t>
            </a:r>
            <a:r>
              <a:rPr lang="en-US" sz="2180" spc="-10" dirty="0">
                <a:latin typeface="Arial"/>
                <a:cs typeface="Arial"/>
              </a:rPr>
              <a:t> </a:t>
            </a:r>
            <a:r>
              <a:rPr sz="2180" spc="-99" dirty="0">
                <a:latin typeface="Arial"/>
                <a:cs typeface="Arial"/>
              </a:rPr>
              <a:t>Associated</a:t>
            </a:r>
            <a:r>
              <a:rPr sz="2180" spc="30" dirty="0">
                <a:latin typeface="Arial"/>
                <a:cs typeface="Arial"/>
              </a:rPr>
              <a:t> </a:t>
            </a:r>
            <a:r>
              <a:rPr sz="2180" dirty="0">
                <a:latin typeface="Arial"/>
                <a:cs typeface="Arial"/>
              </a:rPr>
              <a:t>with</a:t>
            </a:r>
            <a:r>
              <a:rPr sz="2180" spc="30" dirty="0">
                <a:latin typeface="Arial"/>
                <a:cs typeface="Arial"/>
              </a:rPr>
              <a:t> </a:t>
            </a:r>
            <a:r>
              <a:rPr sz="2180" dirty="0">
                <a:latin typeface="Arial"/>
                <a:cs typeface="Arial"/>
              </a:rPr>
              <a:t>the</a:t>
            </a:r>
            <a:r>
              <a:rPr sz="2180" spc="4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a:t>
            </a:r>
            <a:endParaRPr sz="2180" dirty="0">
              <a:latin typeface="Arial"/>
              <a:cs typeface="Arial"/>
            </a:endParaRPr>
          </a:p>
          <a:p>
            <a:pPr marL="25168" marR="10067">
              <a:lnSpc>
                <a:spcPct val="102699"/>
              </a:lnSpc>
              <a:spcBef>
                <a:spcPts val="595"/>
              </a:spcBef>
            </a:pPr>
            <a:r>
              <a:rPr sz="2180" dirty="0">
                <a:latin typeface="Arial"/>
                <a:cs typeface="Arial"/>
              </a:rPr>
              <a:t>Not</a:t>
            </a:r>
            <a:r>
              <a:rPr sz="2180" spc="-5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downstream</a:t>
            </a:r>
            <a:r>
              <a:rPr sz="2180" spc="-20" dirty="0">
                <a:latin typeface="Arial"/>
                <a:cs typeface="Arial"/>
              </a:rPr>
              <a:t> </a:t>
            </a:r>
            <a:r>
              <a:rPr sz="2180" spc="-159" dirty="0">
                <a:latin typeface="Arial"/>
                <a:cs typeface="Arial"/>
              </a:rPr>
              <a:t>consequence</a:t>
            </a:r>
            <a:r>
              <a:rPr sz="2180" spc="10" dirty="0">
                <a:latin typeface="Arial"/>
                <a:cs typeface="Arial"/>
              </a:rPr>
              <a:t> </a:t>
            </a:r>
            <a:r>
              <a:rPr sz="2180" dirty="0">
                <a:latin typeface="Arial"/>
                <a:cs typeface="Arial"/>
              </a:rPr>
              <a:t>of</a:t>
            </a:r>
            <a:r>
              <a:rPr sz="2180" spc="-10" dirty="0">
                <a:latin typeface="Arial"/>
                <a:cs typeface="Arial"/>
              </a:rPr>
              <a:t> </a:t>
            </a:r>
            <a:r>
              <a:rPr sz="2180" spc="-50" dirty="0">
                <a:latin typeface="Arial"/>
                <a:cs typeface="Arial"/>
              </a:rPr>
              <a:t>either</a:t>
            </a:r>
            <a:r>
              <a:rPr sz="2180" spc="-20" dirty="0">
                <a:latin typeface="Arial"/>
                <a:cs typeface="Arial"/>
              </a:rPr>
              <a:t> </a:t>
            </a:r>
            <a:r>
              <a:rPr sz="2180" dirty="0">
                <a:latin typeface="Arial"/>
                <a:cs typeface="Arial"/>
              </a:rPr>
              <a:t>the</a:t>
            </a:r>
            <a:r>
              <a:rPr sz="2180" spc="-10" dirty="0">
                <a:latin typeface="Arial"/>
                <a:cs typeface="Arial"/>
              </a:rPr>
              <a:t> </a:t>
            </a:r>
            <a:r>
              <a:rPr sz="2180" spc="-79" dirty="0">
                <a:latin typeface="Arial"/>
                <a:cs typeface="Arial"/>
              </a:rPr>
              <a:t>explanatory</a:t>
            </a:r>
            <a:r>
              <a:rPr sz="2180" spc="-20" dirty="0">
                <a:latin typeface="Arial"/>
                <a:cs typeface="Arial"/>
              </a:rPr>
              <a:t> </a:t>
            </a:r>
            <a:r>
              <a:rPr sz="2180" dirty="0">
                <a:latin typeface="Arial"/>
                <a:cs typeface="Arial"/>
              </a:rPr>
              <a:t>or</a:t>
            </a:r>
            <a:r>
              <a:rPr sz="2180" spc="-10" dirty="0">
                <a:latin typeface="Arial"/>
                <a:cs typeface="Arial"/>
              </a:rPr>
              <a:t> </a:t>
            </a:r>
            <a:r>
              <a:rPr sz="2180" spc="-129" dirty="0">
                <a:latin typeface="Arial"/>
                <a:cs typeface="Arial"/>
              </a:rPr>
              <a:t>response </a:t>
            </a:r>
            <a:r>
              <a:rPr sz="2180" spc="-20" dirty="0">
                <a:latin typeface="Arial"/>
                <a:cs typeface="Arial"/>
              </a:rPr>
              <a:t>variable</a:t>
            </a:r>
            <a:endParaRPr sz="2180" dirty="0">
              <a:latin typeface="Arial"/>
              <a:cs typeface="Arial"/>
            </a:endParaRPr>
          </a:p>
        </p:txBody>
      </p:sp>
      <p:pic>
        <p:nvPicPr>
          <p:cNvPr id="6" name="object 7">
            <a:extLst>
              <a:ext uri="{FF2B5EF4-FFF2-40B4-BE49-F238E27FC236}">
                <a16:creationId xmlns:a16="http://schemas.microsoft.com/office/drawing/2014/main" id="{8BDDB0DA-34E8-6718-3EAA-1619614909FE}"/>
              </a:ext>
            </a:extLst>
          </p:cNvPr>
          <p:cNvPicPr/>
          <p:nvPr/>
        </p:nvPicPr>
        <p:blipFill>
          <a:blip r:embed="rId3" cstate="print"/>
          <a:stretch>
            <a:fillRect/>
          </a:stretch>
        </p:blipFill>
        <p:spPr>
          <a:xfrm>
            <a:off x="3746377" y="2026762"/>
            <a:ext cx="226332" cy="226332"/>
          </a:xfrm>
          <a:prstGeom prst="rect">
            <a:avLst/>
          </a:prstGeom>
        </p:spPr>
      </p:pic>
      <p:sp>
        <p:nvSpPr>
          <p:cNvPr id="7" name="object 8">
            <a:extLst>
              <a:ext uri="{FF2B5EF4-FFF2-40B4-BE49-F238E27FC236}">
                <a16:creationId xmlns:a16="http://schemas.microsoft.com/office/drawing/2014/main" id="{CC4B3F13-9DDB-145F-743A-99FC7F513ED2}"/>
              </a:ext>
            </a:extLst>
          </p:cNvPr>
          <p:cNvSpPr txBox="1"/>
          <p:nvPr/>
        </p:nvSpPr>
        <p:spPr>
          <a:xfrm>
            <a:off x="3794422" y="200113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2</a:t>
            </a:r>
            <a:endParaRPr sz="1189">
              <a:latin typeface="Arial"/>
              <a:cs typeface="Arial"/>
            </a:endParaRPr>
          </a:p>
        </p:txBody>
      </p:sp>
      <p:pic>
        <p:nvPicPr>
          <p:cNvPr id="8" name="object 9">
            <a:extLst>
              <a:ext uri="{FF2B5EF4-FFF2-40B4-BE49-F238E27FC236}">
                <a16:creationId xmlns:a16="http://schemas.microsoft.com/office/drawing/2014/main" id="{1713C1BA-7ACE-2497-EAE0-D492D6036704}"/>
              </a:ext>
            </a:extLst>
          </p:cNvPr>
          <p:cNvPicPr/>
          <p:nvPr/>
        </p:nvPicPr>
        <p:blipFill>
          <a:blip r:embed="rId4" cstate="print"/>
          <a:stretch>
            <a:fillRect/>
          </a:stretch>
        </p:blipFill>
        <p:spPr>
          <a:xfrm>
            <a:off x="3746377" y="2442975"/>
            <a:ext cx="226332" cy="226332"/>
          </a:xfrm>
          <a:prstGeom prst="rect">
            <a:avLst/>
          </a:prstGeom>
        </p:spPr>
      </p:pic>
      <p:sp>
        <p:nvSpPr>
          <p:cNvPr id="10" name="object 10">
            <a:extLst>
              <a:ext uri="{FF2B5EF4-FFF2-40B4-BE49-F238E27FC236}">
                <a16:creationId xmlns:a16="http://schemas.microsoft.com/office/drawing/2014/main" id="{D2A3A709-4F8F-ED42-F99C-B3065241CD94}"/>
              </a:ext>
            </a:extLst>
          </p:cNvPr>
          <p:cNvSpPr txBox="1"/>
          <p:nvPr/>
        </p:nvSpPr>
        <p:spPr>
          <a:xfrm>
            <a:off x="3794422" y="2417345"/>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3</a:t>
            </a:r>
            <a:endParaRPr sz="1189" dirty="0">
              <a:latin typeface="Arial"/>
              <a:cs typeface="Arial"/>
            </a:endParaRPr>
          </a:p>
        </p:txBody>
      </p:sp>
      <p:sp>
        <p:nvSpPr>
          <p:cNvPr id="11" name="object 11">
            <a:extLst>
              <a:ext uri="{FF2B5EF4-FFF2-40B4-BE49-F238E27FC236}">
                <a16:creationId xmlns:a16="http://schemas.microsoft.com/office/drawing/2014/main" id="{EF9E0A0E-946F-89CD-F87A-8CFA4EA50017}"/>
              </a:ext>
            </a:extLst>
          </p:cNvPr>
          <p:cNvSpPr txBox="1"/>
          <p:nvPr/>
        </p:nvSpPr>
        <p:spPr>
          <a:xfrm>
            <a:off x="3522020" y="3601124"/>
            <a:ext cx="7532475"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It</a:t>
            </a:r>
            <a:r>
              <a:rPr sz="2180" spc="-10" dirty="0">
                <a:latin typeface="Arial"/>
                <a:cs typeface="Arial"/>
              </a:rPr>
              <a:t> </a:t>
            </a:r>
            <a:r>
              <a:rPr sz="2180" spc="-129" dirty="0">
                <a:latin typeface="Arial"/>
                <a:cs typeface="Arial"/>
              </a:rPr>
              <a:t>creates</a:t>
            </a:r>
            <a:r>
              <a:rPr sz="2180" dirty="0">
                <a:latin typeface="Arial"/>
                <a:cs typeface="Arial"/>
              </a:rPr>
              <a:t> a</a:t>
            </a:r>
            <a:r>
              <a:rPr sz="2180" spc="-10" dirty="0">
                <a:latin typeface="Arial"/>
                <a:cs typeface="Arial"/>
              </a:rPr>
              <a:t> </a:t>
            </a:r>
            <a:r>
              <a:rPr sz="2180" spc="-89" dirty="0">
                <a:latin typeface="Arial"/>
                <a:cs typeface="Arial"/>
              </a:rPr>
              <a:t>backdoor</a:t>
            </a:r>
            <a:r>
              <a:rPr sz="2180" dirty="0">
                <a:latin typeface="Arial"/>
                <a:cs typeface="Arial"/>
              </a:rPr>
              <a:t> path</a:t>
            </a:r>
            <a:r>
              <a:rPr sz="2180" spc="-10" dirty="0">
                <a:latin typeface="Arial"/>
                <a:cs typeface="Arial"/>
              </a:rPr>
              <a:t> </a:t>
            </a:r>
            <a:r>
              <a:rPr sz="2180" dirty="0">
                <a:latin typeface="Arial"/>
                <a:cs typeface="Arial"/>
              </a:rPr>
              <a:t>(i.e., path</a:t>
            </a:r>
            <a:r>
              <a:rPr sz="2180" spc="-10" dirty="0">
                <a:latin typeface="Arial"/>
                <a:cs typeface="Arial"/>
              </a:rPr>
              <a:t> </a:t>
            </a:r>
            <a:r>
              <a:rPr sz="2180" dirty="0">
                <a:latin typeface="Arial"/>
                <a:cs typeface="Arial"/>
              </a:rPr>
              <a:t>of </a:t>
            </a:r>
            <a:r>
              <a:rPr sz="2180" spc="-79" dirty="0">
                <a:latin typeface="Arial"/>
                <a:cs typeface="Arial"/>
              </a:rPr>
              <a:t>association)</a:t>
            </a:r>
            <a:r>
              <a:rPr sz="2180" spc="-10" dirty="0">
                <a:latin typeface="Arial"/>
                <a:cs typeface="Arial"/>
              </a:rPr>
              <a:t> </a:t>
            </a:r>
            <a:r>
              <a:rPr sz="2180" spc="-129" dirty="0">
                <a:latin typeface="Arial"/>
                <a:cs typeface="Arial"/>
              </a:rPr>
              <a:t>between</a:t>
            </a:r>
            <a:r>
              <a:rPr sz="2180" dirty="0">
                <a:latin typeface="Arial"/>
                <a:cs typeface="Arial"/>
              </a:rPr>
              <a:t> </a:t>
            </a:r>
            <a:r>
              <a:rPr sz="2180" spc="-50" dirty="0">
                <a:latin typeface="Arial"/>
                <a:cs typeface="Arial"/>
              </a:rPr>
              <a:t>the </a:t>
            </a:r>
            <a:r>
              <a:rPr sz="2180" spc="-79" dirty="0">
                <a:latin typeface="Arial"/>
                <a:cs typeface="Arial"/>
              </a:rPr>
              <a:t>explanatory</a:t>
            </a:r>
            <a:r>
              <a:rPr sz="2180" spc="20" dirty="0">
                <a:latin typeface="Arial"/>
                <a:cs typeface="Arial"/>
              </a:rPr>
              <a:t> </a:t>
            </a:r>
            <a:r>
              <a:rPr sz="2180" spc="-79" dirty="0">
                <a:latin typeface="Arial"/>
                <a:cs typeface="Arial"/>
              </a:rPr>
              <a:t>and</a:t>
            </a:r>
            <a:r>
              <a:rPr sz="2180" spc="2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variables:</a:t>
            </a:r>
            <a:endParaRPr sz="2180" dirty="0">
              <a:latin typeface="Arial"/>
              <a:cs typeface="Arial"/>
            </a:endParaRPr>
          </a:p>
        </p:txBody>
      </p:sp>
      <p:sp>
        <p:nvSpPr>
          <p:cNvPr id="12" name="object 12">
            <a:extLst>
              <a:ext uri="{FF2B5EF4-FFF2-40B4-BE49-F238E27FC236}">
                <a16:creationId xmlns:a16="http://schemas.microsoft.com/office/drawing/2014/main" id="{A4FC2367-9330-CF70-194A-B7E8608C9D47}"/>
              </a:ext>
            </a:extLst>
          </p:cNvPr>
          <p:cNvSpPr txBox="1"/>
          <p:nvPr/>
        </p:nvSpPr>
        <p:spPr>
          <a:xfrm>
            <a:off x="4289456" y="5178713"/>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13" name="object 13">
            <a:extLst>
              <a:ext uri="{FF2B5EF4-FFF2-40B4-BE49-F238E27FC236}">
                <a16:creationId xmlns:a16="http://schemas.microsoft.com/office/drawing/2014/main" id="{9EDACCC4-4622-C0F4-7189-E5D3BFA60572}"/>
              </a:ext>
            </a:extLst>
          </p:cNvPr>
          <p:cNvSpPr txBox="1"/>
          <p:nvPr/>
        </p:nvSpPr>
        <p:spPr>
          <a:xfrm>
            <a:off x="7489965" y="5178713"/>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14" name="object 14">
            <a:extLst>
              <a:ext uri="{FF2B5EF4-FFF2-40B4-BE49-F238E27FC236}">
                <a16:creationId xmlns:a16="http://schemas.microsoft.com/office/drawing/2014/main" id="{7DCE5D4C-61B7-B3D6-AD71-EB6CBB4DA373}"/>
              </a:ext>
            </a:extLst>
          </p:cNvPr>
          <p:cNvSpPr txBox="1"/>
          <p:nvPr/>
        </p:nvSpPr>
        <p:spPr>
          <a:xfrm>
            <a:off x="10358093" y="5200658"/>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15" name="object 15">
            <a:extLst>
              <a:ext uri="{FF2B5EF4-FFF2-40B4-BE49-F238E27FC236}">
                <a16:creationId xmlns:a16="http://schemas.microsoft.com/office/drawing/2014/main" id="{8C0BB6F8-A585-AF21-F469-FD06F3E2B28E}"/>
              </a:ext>
            </a:extLst>
          </p:cNvPr>
          <p:cNvGrpSpPr/>
          <p:nvPr/>
        </p:nvGrpSpPr>
        <p:grpSpPr>
          <a:xfrm>
            <a:off x="6705236" y="5332997"/>
            <a:ext cx="664408" cy="80534"/>
            <a:chOff x="1720800" y="2385644"/>
            <a:chExt cx="335280" cy="40640"/>
          </a:xfrm>
        </p:grpSpPr>
        <p:sp>
          <p:nvSpPr>
            <p:cNvPr id="16" name="object 16">
              <a:extLst>
                <a:ext uri="{FF2B5EF4-FFF2-40B4-BE49-F238E27FC236}">
                  <a16:creationId xmlns:a16="http://schemas.microsoft.com/office/drawing/2014/main" id="{4B49F598-3B25-EEAD-8F3E-9EC11D3D60B4}"/>
                </a:ext>
              </a:extLst>
            </p:cNvPr>
            <p:cNvSpPr/>
            <p:nvPr/>
          </p:nvSpPr>
          <p:spPr>
            <a:xfrm>
              <a:off x="1720800" y="2405888"/>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17" name="object 17">
              <a:extLst>
                <a:ext uri="{FF2B5EF4-FFF2-40B4-BE49-F238E27FC236}">
                  <a16:creationId xmlns:a16="http://schemas.microsoft.com/office/drawing/2014/main" id="{7C5EFEC2-3056-4008-BA29-4D2CAA92E79F}"/>
                </a:ext>
              </a:extLst>
            </p:cNvPr>
            <p:cNvSpPr/>
            <p:nvPr/>
          </p:nvSpPr>
          <p:spPr>
            <a:xfrm>
              <a:off x="2015010" y="2385644"/>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18" name="object 18">
            <a:extLst>
              <a:ext uri="{FF2B5EF4-FFF2-40B4-BE49-F238E27FC236}">
                <a16:creationId xmlns:a16="http://schemas.microsoft.com/office/drawing/2014/main" id="{E83D869C-E27B-0D17-C3D2-CC5DC06D3C25}"/>
              </a:ext>
            </a:extLst>
          </p:cNvPr>
          <p:cNvGrpSpPr/>
          <p:nvPr/>
        </p:nvGrpSpPr>
        <p:grpSpPr>
          <a:xfrm>
            <a:off x="5456644" y="4632284"/>
            <a:ext cx="5392024" cy="559965"/>
            <a:chOff x="1090723" y="2032043"/>
            <a:chExt cx="2720975" cy="282575"/>
          </a:xfrm>
        </p:grpSpPr>
        <p:sp>
          <p:nvSpPr>
            <p:cNvPr id="19" name="object 19">
              <a:extLst>
                <a:ext uri="{FF2B5EF4-FFF2-40B4-BE49-F238E27FC236}">
                  <a16:creationId xmlns:a16="http://schemas.microsoft.com/office/drawing/2014/main" id="{50F1D91F-66E2-E65C-B803-53AD0EC4E6A2}"/>
                </a:ext>
              </a:extLst>
            </p:cNvPr>
            <p:cNvSpPr/>
            <p:nvPr/>
          </p:nvSpPr>
          <p:spPr>
            <a:xfrm>
              <a:off x="1093254" y="203457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21" name="object 20">
              <a:extLst>
                <a:ext uri="{FF2B5EF4-FFF2-40B4-BE49-F238E27FC236}">
                  <a16:creationId xmlns:a16="http://schemas.microsoft.com/office/drawing/2014/main" id="{2B0EDCF6-751C-4139-A65C-8FD0ABFC1DA8}"/>
                </a:ext>
              </a:extLst>
            </p:cNvPr>
            <p:cNvSpPr/>
            <p:nvPr/>
          </p:nvSpPr>
          <p:spPr>
            <a:xfrm>
              <a:off x="3766501" y="2276115"/>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Tree>
    <p:extLst>
      <p:ext uri="{BB962C8B-B14F-4D97-AF65-F5344CB8AC3E}">
        <p14:creationId xmlns:p14="http://schemas.microsoft.com/office/powerpoint/2010/main" val="3871271199"/>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Confounding</a:t>
            </a:r>
            <a:r>
              <a:rPr lang="en-US" spc="-20" dirty="0"/>
              <a:t> </a:t>
            </a:r>
            <a:r>
              <a:rPr lang="en-US" spc="-119" dirty="0"/>
              <a:t>Variables</a:t>
            </a:r>
            <a:endParaRPr lang="en-US" dirty="0"/>
          </a:p>
        </p:txBody>
      </p:sp>
      <p:sp>
        <p:nvSpPr>
          <p:cNvPr id="2" name="object 3">
            <a:extLst>
              <a:ext uri="{FF2B5EF4-FFF2-40B4-BE49-F238E27FC236}">
                <a16:creationId xmlns:a16="http://schemas.microsoft.com/office/drawing/2014/main" id="{CC617D6A-755C-BDC2-0CDB-608451C354EB}"/>
              </a:ext>
            </a:extLst>
          </p:cNvPr>
          <p:cNvSpPr txBox="1"/>
          <p:nvPr/>
        </p:nvSpPr>
        <p:spPr>
          <a:xfrm>
            <a:off x="3544590" y="746095"/>
            <a:ext cx="8316426"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a:t>
            </a:r>
            <a:r>
              <a:rPr sz="2180" spc="-30" dirty="0">
                <a:latin typeface="Arial"/>
                <a:cs typeface="Arial"/>
              </a:rPr>
              <a:t> </a:t>
            </a:r>
            <a:r>
              <a:rPr sz="2180" spc="-99" dirty="0">
                <a:solidFill>
                  <a:srgbClr val="00B0F0"/>
                </a:solidFill>
                <a:latin typeface="Arial"/>
                <a:cs typeface="Arial"/>
              </a:rPr>
              <a:t>confounder</a:t>
            </a:r>
            <a:r>
              <a:rPr sz="2180" spc="-20" dirty="0">
                <a:solidFill>
                  <a:srgbClr val="00B0F0"/>
                </a:solidFill>
                <a:latin typeface="Arial"/>
                <a:cs typeface="Arial"/>
              </a:rPr>
              <a:t> </a:t>
            </a:r>
            <a:r>
              <a:rPr sz="2180" dirty="0">
                <a:latin typeface="Arial"/>
                <a:cs typeface="Arial"/>
              </a:rPr>
              <a:t>is</a:t>
            </a:r>
            <a:r>
              <a:rPr sz="2180" spc="-20"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20" dirty="0">
                <a:latin typeface="Arial"/>
                <a:cs typeface="Arial"/>
              </a:rPr>
              <a:t> </a:t>
            </a:r>
            <a:r>
              <a:rPr sz="2180" spc="-40" dirty="0">
                <a:latin typeface="Arial"/>
                <a:cs typeface="Arial"/>
              </a:rPr>
              <a:t>(which</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or</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not</a:t>
            </a:r>
            <a:r>
              <a:rPr sz="2180" spc="-20" dirty="0">
                <a:latin typeface="Arial"/>
                <a:cs typeface="Arial"/>
              </a:rPr>
              <a:t> </a:t>
            </a:r>
            <a:r>
              <a:rPr sz="2180" spc="-129" dirty="0">
                <a:latin typeface="Arial"/>
                <a:cs typeface="Arial"/>
              </a:rPr>
              <a:t>have</a:t>
            </a:r>
            <a:r>
              <a:rPr sz="2180" spc="-20" dirty="0">
                <a:latin typeface="Arial"/>
                <a:cs typeface="Arial"/>
              </a:rPr>
              <a:t> </a:t>
            </a:r>
            <a:r>
              <a:rPr sz="2180" spc="-139" dirty="0">
                <a:latin typeface="Arial"/>
                <a:cs typeface="Arial"/>
              </a:rPr>
              <a:t>been</a:t>
            </a:r>
            <a:r>
              <a:rPr sz="2180" spc="-10" dirty="0">
                <a:latin typeface="Arial"/>
                <a:cs typeface="Arial"/>
              </a:rPr>
              <a:t> </a:t>
            </a:r>
            <a:r>
              <a:rPr sz="2180" spc="-89" dirty="0">
                <a:latin typeface="Arial"/>
                <a:cs typeface="Arial"/>
              </a:rPr>
              <a:t>measured) </a:t>
            </a:r>
            <a:r>
              <a:rPr sz="2180" dirty="0">
                <a:latin typeface="Arial"/>
                <a:cs typeface="Arial"/>
              </a:rPr>
              <a:t>that</a:t>
            </a:r>
            <a:r>
              <a:rPr sz="2180" spc="178" dirty="0">
                <a:latin typeface="Arial"/>
                <a:cs typeface="Arial"/>
              </a:rPr>
              <a:t> </a:t>
            </a:r>
            <a:r>
              <a:rPr sz="2180" spc="-50" dirty="0">
                <a:latin typeface="Arial"/>
                <a:cs typeface="Arial"/>
              </a:rPr>
              <a:t>is:</a:t>
            </a:r>
            <a:endParaRPr sz="2180">
              <a:latin typeface="Arial"/>
              <a:cs typeface="Arial"/>
            </a:endParaRPr>
          </a:p>
        </p:txBody>
      </p:sp>
      <p:pic>
        <p:nvPicPr>
          <p:cNvPr id="3" name="object 4">
            <a:extLst>
              <a:ext uri="{FF2B5EF4-FFF2-40B4-BE49-F238E27FC236}">
                <a16:creationId xmlns:a16="http://schemas.microsoft.com/office/drawing/2014/main" id="{9A794134-3B04-C3A2-313A-2402F71CF8D1}"/>
              </a:ext>
            </a:extLst>
          </p:cNvPr>
          <p:cNvPicPr/>
          <p:nvPr/>
        </p:nvPicPr>
        <p:blipFill>
          <a:blip r:embed="rId2" cstate="print"/>
          <a:stretch>
            <a:fillRect/>
          </a:stretch>
        </p:blipFill>
        <p:spPr>
          <a:xfrm>
            <a:off x="3746377" y="1610552"/>
            <a:ext cx="226332" cy="226332"/>
          </a:xfrm>
          <a:prstGeom prst="rect">
            <a:avLst/>
          </a:prstGeom>
        </p:spPr>
      </p:pic>
      <p:sp>
        <p:nvSpPr>
          <p:cNvPr id="4" name="object 5">
            <a:extLst>
              <a:ext uri="{FF2B5EF4-FFF2-40B4-BE49-F238E27FC236}">
                <a16:creationId xmlns:a16="http://schemas.microsoft.com/office/drawing/2014/main" id="{65159E20-2D0F-CE3D-1E19-6F8746D675A1}"/>
              </a:ext>
            </a:extLst>
          </p:cNvPr>
          <p:cNvSpPr txBox="1"/>
          <p:nvPr/>
        </p:nvSpPr>
        <p:spPr>
          <a:xfrm>
            <a:off x="3794422" y="158492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1</a:t>
            </a:r>
            <a:endParaRPr sz="1189">
              <a:latin typeface="Arial"/>
              <a:cs typeface="Arial"/>
            </a:endParaRPr>
          </a:p>
        </p:txBody>
      </p:sp>
      <p:pic>
        <p:nvPicPr>
          <p:cNvPr id="6" name="object 7">
            <a:extLst>
              <a:ext uri="{FF2B5EF4-FFF2-40B4-BE49-F238E27FC236}">
                <a16:creationId xmlns:a16="http://schemas.microsoft.com/office/drawing/2014/main" id="{8BDDB0DA-34E8-6718-3EAA-1619614909FE}"/>
              </a:ext>
            </a:extLst>
          </p:cNvPr>
          <p:cNvPicPr/>
          <p:nvPr/>
        </p:nvPicPr>
        <p:blipFill>
          <a:blip r:embed="rId3" cstate="print"/>
          <a:stretch>
            <a:fillRect/>
          </a:stretch>
        </p:blipFill>
        <p:spPr>
          <a:xfrm>
            <a:off x="3746377" y="2026762"/>
            <a:ext cx="226332" cy="226332"/>
          </a:xfrm>
          <a:prstGeom prst="rect">
            <a:avLst/>
          </a:prstGeom>
        </p:spPr>
      </p:pic>
      <p:sp>
        <p:nvSpPr>
          <p:cNvPr id="7" name="object 8">
            <a:extLst>
              <a:ext uri="{FF2B5EF4-FFF2-40B4-BE49-F238E27FC236}">
                <a16:creationId xmlns:a16="http://schemas.microsoft.com/office/drawing/2014/main" id="{CC4B3F13-9DDB-145F-743A-99FC7F513ED2}"/>
              </a:ext>
            </a:extLst>
          </p:cNvPr>
          <p:cNvSpPr txBox="1"/>
          <p:nvPr/>
        </p:nvSpPr>
        <p:spPr>
          <a:xfrm>
            <a:off x="3794422" y="200113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2</a:t>
            </a:r>
            <a:endParaRPr sz="1189">
              <a:latin typeface="Arial"/>
              <a:cs typeface="Arial"/>
            </a:endParaRPr>
          </a:p>
        </p:txBody>
      </p:sp>
      <p:pic>
        <p:nvPicPr>
          <p:cNvPr id="8" name="object 9">
            <a:extLst>
              <a:ext uri="{FF2B5EF4-FFF2-40B4-BE49-F238E27FC236}">
                <a16:creationId xmlns:a16="http://schemas.microsoft.com/office/drawing/2014/main" id="{1713C1BA-7ACE-2497-EAE0-D492D6036704}"/>
              </a:ext>
            </a:extLst>
          </p:cNvPr>
          <p:cNvPicPr/>
          <p:nvPr/>
        </p:nvPicPr>
        <p:blipFill>
          <a:blip r:embed="rId4" cstate="print"/>
          <a:stretch>
            <a:fillRect/>
          </a:stretch>
        </p:blipFill>
        <p:spPr>
          <a:xfrm>
            <a:off x="3746377" y="2442975"/>
            <a:ext cx="226332" cy="226332"/>
          </a:xfrm>
          <a:prstGeom prst="rect">
            <a:avLst/>
          </a:prstGeom>
        </p:spPr>
      </p:pic>
      <p:sp>
        <p:nvSpPr>
          <p:cNvPr id="10" name="object 10">
            <a:extLst>
              <a:ext uri="{FF2B5EF4-FFF2-40B4-BE49-F238E27FC236}">
                <a16:creationId xmlns:a16="http://schemas.microsoft.com/office/drawing/2014/main" id="{D2A3A709-4F8F-ED42-F99C-B3065241CD94}"/>
              </a:ext>
            </a:extLst>
          </p:cNvPr>
          <p:cNvSpPr txBox="1"/>
          <p:nvPr/>
        </p:nvSpPr>
        <p:spPr>
          <a:xfrm>
            <a:off x="3794422" y="2417345"/>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3</a:t>
            </a:r>
            <a:endParaRPr sz="1189" dirty="0">
              <a:latin typeface="Arial"/>
              <a:cs typeface="Arial"/>
            </a:endParaRPr>
          </a:p>
        </p:txBody>
      </p:sp>
      <p:sp>
        <p:nvSpPr>
          <p:cNvPr id="11" name="object 11">
            <a:extLst>
              <a:ext uri="{FF2B5EF4-FFF2-40B4-BE49-F238E27FC236}">
                <a16:creationId xmlns:a16="http://schemas.microsoft.com/office/drawing/2014/main" id="{EF9E0A0E-946F-89CD-F87A-8CFA4EA50017}"/>
              </a:ext>
            </a:extLst>
          </p:cNvPr>
          <p:cNvSpPr txBox="1"/>
          <p:nvPr/>
        </p:nvSpPr>
        <p:spPr>
          <a:xfrm>
            <a:off x="3522020" y="3601124"/>
            <a:ext cx="7532475"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It</a:t>
            </a:r>
            <a:r>
              <a:rPr sz="2180" spc="-10" dirty="0">
                <a:latin typeface="Arial"/>
                <a:cs typeface="Arial"/>
              </a:rPr>
              <a:t> </a:t>
            </a:r>
            <a:r>
              <a:rPr sz="2180" spc="-129" dirty="0">
                <a:latin typeface="Arial"/>
                <a:cs typeface="Arial"/>
              </a:rPr>
              <a:t>creates</a:t>
            </a:r>
            <a:r>
              <a:rPr sz="2180" dirty="0">
                <a:latin typeface="Arial"/>
                <a:cs typeface="Arial"/>
              </a:rPr>
              <a:t> a</a:t>
            </a:r>
            <a:r>
              <a:rPr sz="2180" spc="-10" dirty="0">
                <a:latin typeface="Arial"/>
                <a:cs typeface="Arial"/>
              </a:rPr>
              <a:t> </a:t>
            </a:r>
            <a:r>
              <a:rPr sz="2180" spc="-89" dirty="0">
                <a:latin typeface="Arial"/>
                <a:cs typeface="Arial"/>
              </a:rPr>
              <a:t>backdoor</a:t>
            </a:r>
            <a:r>
              <a:rPr sz="2180" dirty="0">
                <a:latin typeface="Arial"/>
                <a:cs typeface="Arial"/>
              </a:rPr>
              <a:t> path</a:t>
            </a:r>
            <a:r>
              <a:rPr sz="2180" spc="-10" dirty="0">
                <a:latin typeface="Arial"/>
                <a:cs typeface="Arial"/>
              </a:rPr>
              <a:t> </a:t>
            </a:r>
            <a:r>
              <a:rPr sz="2180" dirty="0">
                <a:latin typeface="Arial"/>
                <a:cs typeface="Arial"/>
              </a:rPr>
              <a:t>(i.e., path</a:t>
            </a:r>
            <a:r>
              <a:rPr sz="2180" spc="-10" dirty="0">
                <a:latin typeface="Arial"/>
                <a:cs typeface="Arial"/>
              </a:rPr>
              <a:t> </a:t>
            </a:r>
            <a:r>
              <a:rPr sz="2180" dirty="0">
                <a:latin typeface="Arial"/>
                <a:cs typeface="Arial"/>
              </a:rPr>
              <a:t>of </a:t>
            </a:r>
            <a:r>
              <a:rPr sz="2180" spc="-79" dirty="0">
                <a:latin typeface="Arial"/>
                <a:cs typeface="Arial"/>
              </a:rPr>
              <a:t>association)</a:t>
            </a:r>
            <a:r>
              <a:rPr sz="2180" spc="-10" dirty="0">
                <a:latin typeface="Arial"/>
                <a:cs typeface="Arial"/>
              </a:rPr>
              <a:t> </a:t>
            </a:r>
            <a:r>
              <a:rPr sz="2180" spc="-129" dirty="0">
                <a:latin typeface="Arial"/>
                <a:cs typeface="Arial"/>
              </a:rPr>
              <a:t>between</a:t>
            </a:r>
            <a:r>
              <a:rPr sz="2180" dirty="0">
                <a:latin typeface="Arial"/>
                <a:cs typeface="Arial"/>
              </a:rPr>
              <a:t> </a:t>
            </a:r>
            <a:r>
              <a:rPr sz="2180" spc="-50" dirty="0">
                <a:latin typeface="Arial"/>
                <a:cs typeface="Arial"/>
              </a:rPr>
              <a:t>the </a:t>
            </a:r>
            <a:r>
              <a:rPr sz="2180" spc="-79" dirty="0">
                <a:latin typeface="Arial"/>
                <a:cs typeface="Arial"/>
              </a:rPr>
              <a:t>explanatory</a:t>
            </a:r>
            <a:r>
              <a:rPr sz="2180" spc="20" dirty="0">
                <a:latin typeface="Arial"/>
                <a:cs typeface="Arial"/>
              </a:rPr>
              <a:t> </a:t>
            </a:r>
            <a:r>
              <a:rPr sz="2180" spc="-79" dirty="0">
                <a:latin typeface="Arial"/>
                <a:cs typeface="Arial"/>
              </a:rPr>
              <a:t>and</a:t>
            </a:r>
            <a:r>
              <a:rPr sz="2180" spc="2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variables:</a:t>
            </a:r>
            <a:endParaRPr sz="2180" dirty="0">
              <a:latin typeface="Arial"/>
              <a:cs typeface="Arial"/>
            </a:endParaRPr>
          </a:p>
        </p:txBody>
      </p:sp>
      <p:sp>
        <p:nvSpPr>
          <p:cNvPr id="12" name="object 12">
            <a:extLst>
              <a:ext uri="{FF2B5EF4-FFF2-40B4-BE49-F238E27FC236}">
                <a16:creationId xmlns:a16="http://schemas.microsoft.com/office/drawing/2014/main" id="{A4FC2367-9330-CF70-194A-B7E8608C9D47}"/>
              </a:ext>
            </a:extLst>
          </p:cNvPr>
          <p:cNvSpPr txBox="1"/>
          <p:nvPr/>
        </p:nvSpPr>
        <p:spPr>
          <a:xfrm>
            <a:off x="4289456" y="5178713"/>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13" name="object 13">
            <a:extLst>
              <a:ext uri="{FF2B5EF4-FFF2-40B4-BE49-F238E27FC236}">
                <a16:creationId xmlns:a16="http://schemas.microsoft.com/office/drawing/2014/main" id="{9EDACCC4-4622-C0F4-7189-E5D3BFA60572}"/>
              </a:ext>
            </a:extLst>
          </p:cNvPr>
          <p:cNvSpPr txBox="1"/>
          <p:nvPr/>
        </p:nvSpPr>
        <p:spPr>
          <a:xfrm>
            <a:off x="7489965" y="5178713"/>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14" name="object 14">
            <a:extLst>
              <a:ext uri="{FF2B5EF4-FFF2-40B4-BE49-F238E27FC236}">
                <a16:creationId xmlns:a16="http://schemas.microsoft.com/office/drawing/2014/main" id="{7DCE5D4C-61B7-B3D6-AD71-EB6CBB4DA373}"/>
              </a:ext>
            </a:extLst>
          </p:cNvPr>
          <p:cNvSpPr txBox="1"/>
          <p:nvPr/>
        </p:nvSpPr>
        <p:spPr>
          <a:xfrm>
            <a:off x="10358093" y="5200658"/>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15" name="object 15">
            <a:extLst>
              <a:ext uri="{FF2B5EF4-FFF2-40B4-BE49-F238E27FC236}">
                <a16:creationId xmlns:a16="http://schemas.microsoft.com/office/drawing/2014/main" id="{8C0BB6F8-A585-AF21-F469-FD06F3E2B28E}"/>
              </a:ext>
            </a:extLst>
          </p:cNvPr>
          <p:cNvGrpSpPr/>
          <p:nvPr/>
        </p:nvGrpSpPr>
        <p:grpSpPr>
          <a:xfrm>
            <a:off x="6705236" y="5332997"/>
            <a:ext cx="664408" cy="80534"/>
            <a:chOff x="1720800" y="2385644"/>
            <a:chExt cx="335280" cy="40640"/>
          </a:xfrm>
        </p:grpSpPr>
        <p:sp>
          <p:nvSpPr>
            <p:cNvPr id="16" name="object 16">
              <a:extLst>
                <a:ext uri="{FF2B5EF4-FFF2-40B4-BE49-F238E27FC236}">
                  <a16:creationId xmlns:a16="http://schemas.microsoft.com/office/drawing/2014/main" id="{4B49F598-3B25-EEAD-8F3E-9EC11D3D60B4}"/>
                </a:ext>
              </a:extLst>
            </p:cNvPr>
            <p:cNvSpPr/>
            <p:nvPr/>
          </p:nvSpPr>
          <p:spPr>
            <a:xfrm>
              <a:off x="1720800" y="2405888"/>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17" name="object 17">
              <a:extLst>
                <a:ext uri="{FF2B5EF4-FFF2-40B4-BE49-F238E27FC236}">
                  <a16:creationId xmlns:a16="http://schemas.microsoft.com/office/drawing/2014/main" id="{7C5EFEC2-3056-4008-BA29-4D2CAA92E79F}"/>
                </a:ext>
              </a:extLst>
            </p:cNvPr>
            <p:cNvSpPr/>
            <p:nvPr/>
          </p:nvSpPr>
          <p:spPr>
            <a:xfrm>
              <a:off x="2015010" y="2385644"/>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18" name="object 18">
            <a:extLst>
              <a:ext uri="{FF2B5EF4-FFF2-40B4-BE49-F238E27FC236}">
                <a16:creationId xmlns:a16="http://schemas.microsoft.com/office/drawing/2014/main" id="{E83D869C-E27B-0D17-C3D2-CC5DC06D3C25}"/>
              </a:ext>
            </a:extLst>
          </p:cNvPr>
          <p:cNvGrpSpPr/>
          <p:nvPr/>
        </p:nvGrpSpPr>
        <p:grpSpPr>
          <a:xfrm>
            <a:off x="5456644" y="4632284"/>
            <a:ext cx="5392024" cy="559965"/>
            <a:chOff x="1090723" y="2032043"/>
            <a:chExt cx="2720975" cy="282575"/>
          </a:xfrm>
        </p:grpSpPr>
        <p:sp>
          <p:nvSpPr>
            <p:cNvPr id="19" name="object 19">
              <a:extLst>
                <a:ext uri="{FF2B5EF4-FFF2-40B4-BE49-F238E27FC236}">
                  <a16:creationId xmlns:a16="http://schemas.microsoft.com/office/drawing/2014/main" id="{50F1D91F-66E2-E65C-B803-53AD0EC4E6A2}"/>
                </a:ext>
              </a:extLst>
            </p:cNvPr>
            <p:cNvSpPr/>
            <p:nvPr/>
          </p:nvSpPr>
          <p:spPr>
            <a:xfrm>
              <a:off x="1093254" y="203457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21" name="object 20">
              <a:extLst>
                <a:ext uri="{FF2B5EF4-FFF2-40B4-BE49-F238E27FC236}">
                  <a16:creationId xmlns:a16="http://schemas.microsoft.com/office/drawing/2014/main" id="{2B0EDCF6-751C-4139-A65C-8FD0ABFC1DA8}"/>
                </a:ext>
              </a:extLst>
            </p:cNvPr>
            <p:cNvSpPr/>
            <p:nvPr/>
          </p:nvSpPr>
          <p:spPr>
            <a:xfrm>
              <a:off x="3766501" y="2276115"/>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grpSp>
        <p:nvGrpSpPr>
          <p:cNvPr id="24" name="object 21">
            <a:extLst>
              <a:ext uri="{FF2B5EF4-FFF2-40B4-BE49-F238E27FC236}">
                <a16:creationId xmlns:a16="http://schemas.microsoft.com/office/drawing/2014/main" id="{46CA83F4-3183-736B-B7FA-9B66EFD0F4B2}"/>
              </a:ext>
            </a:extLst>
          </p:cNvPr>
          <p:cNvGrpSpPr/>
          <p:nvPr/>
        </p:nvGrpSpPr>
        <p:grpSpPr>
          <a:xfrm>
            <a:off x="3544590" y="5655229"/>
            <a:ext cx="8583196" cy="1099797"/>
            <a:chOff x="138544" y="2662094"/>
            <a:chExt cx="4331335" cy="554990"/>
          </a:xfrm>
        </p:grpSpPr>
        <p:sp>
          <p:nvSpPr>
            <p:cNvPr id="26" name="object 22">
              <a:extLst>
                <a:ext uri="{FF2B5EF4-FFF2-40B4-BE49-F238E27FC236}">
                  <a16:creationId xmlns:a16="http://schemas.microsoft.com/office/drawing/2014/main" id="{4C01FA23-163B-69C2-121D-AEC616352038}"/>
                </a:ext>
              </a:extLst>
            </p:cNvPr>
            <p:cNvSpPr/>
            <p:nvPr/>
          </p:nvSpPr>
          <p:spPr>
            <a:xfrm>
              <a:off x="138544" y="2662094"/>
              <a:ext cx="4331335" cy="554990"/>
            </a:xfrm>
            <a:custGeom>
              <a:avLst/>
              <a:gdLst/>
              <a:ahLst/>
              <a:cxnLst/>
              <a:rect l="l" t="t" r="r" b="b"/>
              <a:pathLst>
                <a:path w="4331335" h="554989">
                  <a:moveTo>
                    <a:pt x="4276964" y="0"/>
                  </a:moveTo>
                  <a:lnTo>
                    <a:pt x="54000" y="0"/>
                  </a:lnTo>
                  <a:lnTo>
                    <a:pt x="32980" y="4243"/>
                  </a:lnTo>
                  <a:lnTo>
                    <a:pt x="15816" y="15816"/>
                  </a:lnTo>
                  <a:lnTo>
                    <a:pt x="4243" y="32980"/>
                  </a:lnTo>
                  <a:lnTo>
                    <a:pt x="0" y="54000"/>
                  </a:lnTo>
                  <a:lnTo>
                    <a:pt x="0" y="500929"/>
                  </a:lnTo>
                  <a:lnTo>
                    <a:pt x="4243" y="521949"/>
                  </a:lnTo>
                  <a:lnTo>
                    <a:pt x="15816" y="539113"/>
                  </a:lnTo>
                  <a:lnTo>
                    <a:pt x="32980" y="550686"/>
                  </a:lnTo>
                  <a:lnTo>
                    <a:pt x="54000" y="554929"/>
                  </a:lnTo>
                  <a:lnTo>
                    <a:pt x="4276964" y="554929"/>
                  </a:lnTo>
                  <a:lnTo>
                    <a:pt x="4297984" y="550686"/>
                  </a:lnTo>
                  <a:lnTo>
                    <a:pt x="4315148" y="539113"/>
                  </a:lnTo>
                  <a:lnTo>
                    <a:pt x="4316621" y="536929"/>
                  </a:lnTo>
                  <a:lnTo>
                    <a:pt x="54000" y="536929"/>
                  </a:lnTo>
                  <a:lnTo>
                    <a:pt x="39987" y="534100"/>
                  </a:lnTo>
                  <a:lnTo>
                    <a:pt x="28544" y="526385"/>
                  </a:lnTo>
                  <a:lnTo>
                    <a:pt x="20828" y="514942"/>
                  </a:lnTo>
                  <a:lnTo>
                    <a:pt x="17999" y="500929"/>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554989">
                  <a:moveTo>
                    <a:pt x="4316621" y="18000"/>
                  </a:moveTo>
                  <a:lnTo>
                    <a:pt x="4276964" y="18000"/>
                  </a:lnTo>
                  <a:lnTo>
                    <a:pt x="4290977" y="20829"/>
                  </a:lnTo>
                  <a:lnTo>
                    <a:pt x="4302420" y="28544"/>
                  </a:lnTo>
                  <a:lnTo>
                    <a:pt x="4310136" y="39987"/>
                  </a:lnTo>
                  <a:lnTo>
                    <a:pt x="4312965" y="54000"/>
                  </a:lnTo>
                  <a:lnTo>
                    <a:pt x="4312965" y="500929"/>
                  </a:lnTo>
                  <a:lnTo>
                    <a:pt x="4310136" y="514942"/>
                  </a:lnTo>
                  <a:lnTo>
                    <a:pt x="4302420" y="526385"/>
                  </a:lnTo>
                  <a:lnTo>
                    <a:pt x="4290977" y="534100"/>
                  </a:lnTo>
                  <a:lnTo>
                    <a:pt x="4276964" y="536929"/>
                  </a:lnTo>
                  <a:lnTo>
                    <a:pt x="4316621" y="536929"/>
                  </a:lnTo>
                  <a:lnTo>
                    <a:pt x="4326721" y="521949"/>
                  </a:lnTo>
                  <a:lnTo>
                    <a:pt x="4330965" y="500929"/>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27" name="object 23">
              <a:extLst>
                <a:ext uri="{FF2B5EF4-FFF2-40B4-BE49-F238E27FC236}">
                  <a16:creationId xmlns:a16="http://schemas.microsoft.com/office/drawing/2014/main" id="{45529000-C615-6318-126D-C428DFF69441}"/>
                </a:ext>
              </a:extLst>
            </p:cNvPr>
            <p:cNvSpPr/>
            <p:nvPr/>
          </p:nvSpPr>
          <p:spPr>
            <a:xfrm>
              <a:off x="156544" y="2680094"/>
              <a:ext cx="4295140" cy="519430"/>
            </a:xfrm>
            <a:custGeom>
              <a:avLst/>
              <a:gdLst/>
              <a:ahLst/>
              <a:cxnLst/>
              <a:rect l="l" t="t" r="r" b="b"/>
              <a:pathLst>
                <a:path w="4295140" h="519430">
                  <a:moveTo>
                    <a:pt x="4258965" y="0"/>
                  </a:moveTo>
                  <a:lnTo>
                    <a:pt x="36000" y="0"/>
                  </a:lnTo>
                  <a:lnTo>
                    <a:pt x="21987" y="2829"/>
                  </a:lnTo>
                  <a:lnTo>
                    <a:pt x="10544" y="10544"/>
                  </a:lnTo>
                  <a:lnTo>
                    <a:pt x="2829" y="21987"/>
                  </a:lnTo>
                  <a:lnTo>
                    <a:pt x="0" y="36000"/>
                  </a:lnTo>
                  <a:lnTo>
                    <a:pt x="0" y="482929"/>
                  </a:lnTo>
                  <a:lnTo>
                    <a:pt x="2829" y="496942"/>
                  </a:lnTo>
                  <a:lnTo>
                    <a:pt x="10544" y="508385"/>
                  </a:lnTo>
                  <a:lnTo>
                    <a:pt x="21987" y="516100"/>
                  </a:lnTo>
                  <a:lnTo>
                    <a:pt x="36000" y="518929"/>
                  </a:lnTo>
                  <a:lnTo>
                    <a:pt x="4258965" y="518929"/>
                  </a:lnTo>
                  <a:lnTo>
                    <a:pt x="4272978" y="516100"/>
                  </a:lnTo>
                  <a:lnTo>
                    <a:pt x="4284421" y="508385"/>
                  </a:lnTo>
                  <a:lnTo>
                    <a:pt x="4292136" y="496942"/>
                  </a:lnTo>
                  <a:lnTo>
                    <a:pt x="4294965" y="482929"/>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28" name="object 24">
              <a:extLst>
                <a:ext uri="{FF2B5EF4-FFF2-40B4-BE49-F238E27FC236}">
                  <a16:creationId xmlns:a16="http://schemas.microsoft.com/office/drawing/2014/main" id="{BA1A14EB-3783-E5EE-67AF-E804F1C18EB5}"/>
                </a:ext>
              </a:extLst>
            </p:cNvPr>
            <p:cNvPicPr/>
            <p:nvPr/>
          </p:nvPicPr>
          <p:blipFill>
            <a:blip r:embed="rId5" cstate="print"/>
            <a:stretch>
              <a:fillRect/>
            </a:stretch>
          </p:blipFill>
          <p:spPr>
            <a:xfrm>
              <a:off x="259257" y="2782866"/>
              <a:ext cx="179726" cy="179726"/>
            </a:xfrm>
            <a:prstGeom prst="rect">
              <a:avLst/>
            </a:prstGeom>
          </p:spPr>
        </p:pic>
      </p:grpSp>
      <p:sp>
        <p:nvSpPr>
          <p:cNvPr id="29" name="object 25">
            <a:extLst>
              <a:ext uri="{FF2B5EF4-FFF2-40B4-BE49-F238E27FC236}">
                <a16:creationId xmlns:a16="http://schemas.microsoft.com/office/drawing/2014/main" id="{25A5DA58-3BBF-04F4-5FF1-E68AB1198D96}"/>
              </a:ext>
            </a:extLst>
          </p:cNvPr>
          <p:cNvSpPr txBox="1"/>
          <p:nvPr/>
        </p:nvSpPr>
        <p:spPr>
          <a:xfrm>
            <a:off x="4339814" y="5795868"/>
            <a:ext cx="6786272" cy="682302"/>
          </a:xfrm>
          <a:prstGeom prst="rect">
            <a:avLst/>
          </a:prstGeom>
        </p:spPr>
        <p:txBody>
          <a:bodyPr vert="horz" wrap="square" lIns="0" tIns="13842" rIns="0" bIns="0" rtlCol="0">
            <a:spAutoFit/>
          </a:bodyPr>
          <a:lstStyle/>
          <a:p>
            <a:pPr marL="25168" marR="10067">
              <a:lnSpc>
                <a:spcPct val="102699"/>
              </a:lnSpc>
              <a:spcBef>
                <a:spcPts val="109"/>
              </a:spcBef>
            </a:pPr>
            <a:r>
              <a:rPr sz="2180" spc="-50" dirty="0">
                <a:latin typeface="Arial"/>
                <a:cs typeface="Arial"/>
              </a:rPr>
              <a:t>Failing</a:t>
            </a:r>
            <a:r>
              <a:rPr sz="2180" dirty="0">
                <a:latin typeface="Arial"/>
                <a:cs typeface="Arial"/>
              </a:rPr>
              <a:t> to </a:t>
            </a:r>
            <a:r>
              <a:rPr sz="2180" spc="-40" dirty="0">
                <a:latin typeface="Arial"/>
                <a:cs typeface="Arial"/>
              </a:rPr>
              <a:t>adjust</a:t>
            </a:r>
            <a:r>
              <a:rPr sz="2180" dirty="0">
                <a:latin typeface="Arial"/>
                <a:cs typeface="Arial"/>
              </a:rPr>
              <a:t> for </a:t>
            </a:r>
            <a:r>
              <a:rPr sz="2180" spc="-109" dirty="0">
                <a:latin typeface="Arial"/>
                <a:cs typeface="Arial"/>
              </a:rPr>
              <a:t>confounders</a:t>
            </a:r>
            <a:r>
              <a:rPr sz="2180" dirty="0">
                <a:latin typeface="Arial"/>
                <a:cs typeface="Arial"/>
              </a:rPr>
              <a:t> </a:t>
            </a:r>
            <a:r>
              <a:rPr sz="2180" spc="-99" dirty="0">
                <a:latin typeface="Arial"/>
                <a:cs typeface="Arial"/>
              </a:rPr>
              <a:t>may</a:t>
            </a:r>
            <a:r>
              <a:rPr sz="2180" spc="10" dirty="0">
                <a:latin typeface="Arial"/>
                <a:cs typeface="Arial"/>
              </a:rPr>
              <a:t> </a:t>
            </a:r>
            <a:r>
              <a:rPr sz="2180" spc="-99" dirty="0">
                <a:latin typeface="Arial"/>
                <a:cs typeface="Arial"/>
              </a:rPr>
              <a:t>lead</a:t>
            </a:r>
            <a:r>
              <a:rPr sz="2180" dirty="0">
                <a:latin typeface="Arial"/>
                <a:cs typeface="Arial"/>
              </a:rPr>
              <a:t> to a </a:t>
            </a:r>
            <a:r>
              <a:rPr sz="2180" spc="-99" dirty="0">
                <a:latin typeface="Arial"/>
                <a:cs typeface="Arial"/>
              </a:rPr>
              <a:t>spurious</a:t>
            </a:r>
            <a:r>
              <a:rPr sz="2180" dirty="0">
                <a:latin typeface="Arial"/>
                <a:cs typeface="Arial"/>
              </a:rPr>
              <a:t> </a:t>
            </a:r>
            <a:r>
              <a:rPr sz="2180" spc="-50" dirty="0">
                <a:latin typeface="Arial"/>
                <a:cs typeface="Arial"/>
              </a:rPr>
              <a:t>or </a:t>
            </a:r>
            <a:r>
              <a:rPr sz="2180" spc="-59" dirty="0">
                <a:latin typeface="Arial"/>
                <a:cs typeface="Arial"/>
              </a:rPr>
              <a:t>distorted</a:t>
            </a:r>
            <a:r>
              <a:rPr sz="2180" spc="20" dirty="0">
                <a:latin typeface="Arial"/>
                <a:cs typeface="Arial"/>
              </a:rPr>
              <a:t> </a:t>
            </a:r>
            <a:r>
              <a:rPr sz="2180" spc="-59" dirty="0">
                <a:latin typeface="Arial"/>
                <a:cs typeface="Arial"/>
              </a:rPr>
              <a:t>view</a:t>
            </a:r>
            <a:r>
              <a:rPr sz="2180" spc="20" dirty="0">
                <a:latin typeface="Arial"/>
                <a:cs typeface="Arial"/>
              </a:rPr>
              <a:t> </a:t>
            </a:r>
            <a:r>
              <a:rPr sz="2180" dirty="0">
                <a:latin typeface="Arial"/>
                <a:cs typeface="Arial"/>
              </a:rPr>
              <a:t>of</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explanatory/response</a:t>
            </a:r>
            <a:r>
              <a:rPr sz="2180" spc="20" dirty="0">
                <a:latin typeface="Arial"/>
                <a:cs typeface="Arial"/>
              </a:rPr>
              <a:t> </a:t>
            </a:r>
            <a:r>
              <a:rPr sz="2180" spc="-20" dirty="0">
                <a:latin typeface="Arial"/>
                <a:cs typeface="Arial"/>
              </a:rPr>
              <a:t>relationship!</a:t>
            </a:r>
            <a:endParaRPr sz="2180" dirty="0">
              <a:latin typeface="Arial"/>
              <a:cs typeface="Arial"/>
            </a:endParaRPr>
          </a:p>
        </p:txBody>
      </p:sp>
      <p:sp>
        <p:nvSpPr>
          <p:cNvPr id="41" name="object 6">
            <a:extLst>
              <a:ext uri="{FF2B5EF4-FFF2-40B4-BE49-F238E27FC236}">
                <a16:creationId xmlns:a16="http://schemas.microsoft.com/office/drawing/2014/main" id="{50A8D036-FF93-A135-4EEE-A01976B11960}"/>
              </a:ext>
            </a:extLst>
          </p:cNvPr>
          <p:cNvSpPr txBox="1"/>
          <p:nvPr/>
        </p:nvSpPr>
        <p:spPr>
          <a:xfrm>
            <a:off x="4093680" y="1416540"/>
            <a:ext cx="8098319" cy="1609373"/>
          </a:xfrm>
          <a:prstGeom prst="rect">
            <a:avLst/>
          </a:prstGeom>
        </p:spPr>
        <p:txBody>
          <a:bodyPr vert="horz" wrap="square" lIns="0" tIns="25167" rIns="0" bIns="0" rtlCol="0">
            <a:spAutoFit/>
          </a:bodyPr>
          <a:lstStyle/>
          <a:p>
            <a:pPr marL="25168" marR="3301986">
              <a:lnSpc>
                <a:spcPct val="125299"/>
              </a:lnSpc>
              <a:spcBef>
                <a:spcPts val="198"/>
              </a:spcBef>
            </a:pPr>
            <a:r>
              <a:rPr sz="2180" spc="-99" dirty="0">
                <a:latin typeface="Arial"/>
                <a:cs typeface="Arial"/>
              </a:rPr>
              <a:t>Associated</a:t>
            </a:r>
            <a:r>
              <a:rPr sz="2180" spc="-20" dirty="0">
                <a:latin typeface="Arial"/>
                <a:cs typeface="Arial"/>
              </a:rPr>
              <a:t> </a:t>
            </a:r>
            <a:r>
              <a:rPr sz="2180" dirty="0">
                <a:latin typeface="Arial"/>
                <a:cs typeface="Arial"/>
              </a:rPr>
              <a:t>with</a:t>
            </a:r>
            <a:r>
              <a:rPr sz="2180" spc="-10" dirty="0">
                <a:latin typeface="Arial"/>
                <a:cs typeface="Arial"/>
              </a:rPr>
              <a:t> </a:t>
            </a:r>
            <a:r>
              <a:rPr sz="2180" dirty="0">
                <a:latin typeface="Arial"/>
                <a:cs typeface="Arial"/>
              </a:rPr>
              <a:t>the</a:t>
            </a:r>
            <a:r>
              <a:rPr sz="2180" spc="-20" dirty="0">
                <a:latin typeface="Arial"/>
                <a:cs typeface="Arial"/>
              </a:rPr>
              <a:t> </a:t>
            </a:r>
            <a:r>
              <a:rPr sz="2180" spc="-79" dirty="0">
                <a:latin typeface="Arial"/>
                <a:cs typeface="Arial"/>
              </a:rPr>
              <a:t>explanatory</a:t>
            </a:r>
            <a:r>
              <a:rPr lang="en-US" sz="2180" spc="-79" dirty="0">
                <a:latin typeface="Arial"/>
                <a:cs typeface="Arial"/>
              </a:rPr>
              <a:t> variable</a:t>
            </a:r>
            <a:r>
              <a:rPr lang="en-US" sz="2180" spc="-10" dirty="0">
                <a:latin typeface="Arial"/>
                <a:cs typeface="Arial"/>
              </a:rPr>
              <a:t> </a:t>
            </a:r>
            <a:r>
              <a:rPr sz="2180" spc="-99" dirty="0">
                <a:latin typeface="Arial"/>
                <a:cs typeface="Arial"/>
              </a:rPr>
              <a:t>Associated</a:t>
            </a:r>
            <a:r>
              <a:rPr sz="2180" spc="30" dirty="0">
                <a:latin typeface="Arial"/>
                <a:cs typeface="Arial"/>
              </a:rPr>
              <a:t> </a:t>
            </a:r>
            <a:r>
              <a:rPr sz="2180" dirty="0">
                <a:latin typeface="Arial"/>
                <a:cs typeface="Arial"/>
              </a:rPr>
              <a:t>with</a:t>
            </a:r>
            <a:r>
              <a:rPr sz="2180" spc="30" dirty="0">
                <a:latin typeface="Arial"/>
                <a:cs typeface="Arial"/>
              </a:rPr>
              <a:t> </a:t>
            </a:r>
            <a:r>
              <a:rPr sz="2180" dirty="0">
                <a:latin typeface="Arial"/>
                <a:cs typeface="Arial"/>
              </a:rPr>
              <a:t>the</a:t>
            </a:r>
            <a:r>
              <a:rPr sz="2180" spc="4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a:t>
            </a:r>
            <a:endParaRPr sz="2180" dirty="0">
              <a:latin typeface="Arial"/>
              <a:cs typeface="Arial"/>
            </a:endParaRPr>
          </a:p>
          <a:p>
            <a:pPr marL="25168" marR="10067">
              <a:lnSpc>
                <a:spcPct val="102699"/>
              </a:lnSpc>
              <a:spcBef>
                <a:spcPts val="595"/>
              </a:spcBef>
            </a:pPr>
            <a:r>
              <a:rPr sz="2180" dirty="0">
                <a:latin typeface="Arial"/>
                <a:cs typeface="Arial"/>
              </a:rPr>
              <a:t>Not</a:t>
            </a:r>
            <a:r>
              <a:rPr sz="2180" spc="-5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downstream</a:t>
            </a:r>
            <a:r>
              <a:rPr sz="2180" spc="-20" dirty="0">
                <a:latin typeface="Arial"/>
                <a:cs typeface="Arial"/>
              </a:rPr>
              <a:t> </a:t>
            </a:r>
            <a:r>
              <a:rPr sz="2180" spc="-159" dirty="0">
                <a:latin typeface="Arial"/>
                <a:cs typeface="Arial"/>
              </a:rPr>
              <a:t>consequence</a:t>
            </a:r>
            <a:r>
              <a:rPr sz="2180" spc="10" dirty="0">
                <a:latin typeface="Arial"/>
                <a:cs typeface="Arial"/>
              </a:rPr>
              <a:t> </a:t>
            </a:r>
            <a:r>
              <a:rPr sz="2180" dirty="0">
                <a:latin typeface="Arial"/>
                <a:cs typeface="Arial"/>
              </a:rPr>
              <a:t>of</a:t>
            </a:r>
            <a:r>
              <a:rPr sz="2180" spc="-10" dirty="0">
                <a:latin typeface="Arial"/>
                <a:cs typeface="Arial"/>
              </a:rPr>
              <a:t> </a:t>
            </a:r>
            <a:r>
              <a:rPr sz="2180" spc="-50" dirty="0">
                <a:latin typeface="Arial"/>
                <a:cs typeface="Arial"/>
              </a:rPr>
              <a:t>either</a:t>
            </a:r>
            <a:r>
              <a:rPr sz="2180" spc="-20" dirty="0">
                <a:latin typeface="Arial"/>
                <a:cs typeface="Arial"/>
              </a:rPr>
              <a:t> </a:t>
            </a:r>
            <a:r>
              <a:rPr sz="2180" dirty="0">
                <a:latin typeface="Arial"/>
                <a:cs typeface="Arial"/>
              </a:rPr>
              <a:t>the</a:t>
            </a:r>
            <a:r>
              <a:rPr sz="2180" spc="-10" dirty="0">
                <a:latin typeface="Arial"/>
                <a:cs typeface="Arial"/>
              </a:rPr>
              <a:t> </a:t>
            </a:r>
            <a:r>
              <a:rPr sz="2180" spc="-79" dirty="0">
                <a:latin typeface="Arial"/>
                <a:cs typeface="Arial"/>
              </a:rPr>
              <a:t>explanatory</a:t>
            </a:r>
            <a:r>
              <a:rPr sz="2180" spc="-20" dirty="0">
                <a:latin typeface="Arial"/>
                <a:cs typeface="Arial"/>
              </a:rPr>
              <a:t> </a:t>
            </a:r>
            <a:r>
              <a:rPr sz="2180" dirty="0">
                <a:latin typeface="Arial"/>
                <a:cs typeface="Arial"/>
              </a:rPr>
              <a:t>or</a:t>
            </a:r>
            <a:r>
              <a:rPr sz="2180" spc="-10" dirty="0">
                <a:latin typeface="Arial"/>
                <a:cs typeface="Arial"/>
              </a:rPr>
              <a:t> </a:t>
            </a:r>
            <a:r>
              <a:rPr sz="2180" spc="-129" dirty="0">
                <a:latin typeface="Arial"/>
                <a:cs typeface="Arial"/>
              </a:rPr>
              <a:t>response </a:t>
            </a:r>
            <a:r>
              <a:rPr sz="2180" spc="-20" dirty="0">
                <a:latin typeface="Arial"/>
                <a:cs typeface="Arial"/>
              </a:rPr>
              <a:t>variable</a:t>
            </a:r>
            <a:endParaRPr sz="2180" dirty="0">
              <a:latin typeface="Arial"/>
              <a:cs typeface="Arial"/>
            </a:endParaRPr>
          </a:p>
        </p:txBody>
      </p:sp>
    </p:spTree>
    <p:extLst>
      <p:ext uri="{BB962C8B-B14F-4D97-AF65-F5344CB8AC3E}">
        <p14:creationId xmlns:p14="http://schemas.microsoft.com/office/powerpoint/2010/main" val="2257611601"/>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Randomization to the Rescue</a:t>
            </a:r>
            <a:endParaRPr lang="en-US" dirty="0"/>
          </a:p>
        </p:txBody>
      </p:sp>
      <p:sp>
        <p:nvSpPr>
          <p:cNvPr id="20" name="object 5">
            <a:extLst>
              <a:ext uri="{FF2B5EF4-FFF2-40B4-BE49-F238E27FC236}">
                <a16:creationId xmlns:a16="http://schemas.microsoft.com/office/drawing/2014/main" id="{6F941C3D-3F72-73AF-A333-1B3B825E9CCC}"/>
              </a:ext>
            </a:extLst>
          </p:cNvPr>
          <p:cNvSpPr txBox="1"/>
          <p:nvPr/>
        </p:nvSpPr>
        <p:spPr>
          <a:xfrm>
            <a:off x="3457801" y="762613"/>
            <a:ext cx="8441003" cy="2765243"/>
          </a:xfrm>
          <a:prstGeom prst="rect">
            <a:avLst/>
          </a:prstGeom>
        </p:spPr>
        <p:txBody>
          <a:bodyPr vert="horz" wrap="square" lIns="0" tIns="13842" rIns="0" bIns="0" rtlCol="0">
            <a:spAutoFit/>
          </a:bodyPr>
          <a:lstStyle/>
          <a:p>
            <a:pPr marL="50335" marR="35235">
              <a:lnSpc>
                <a:spcPct val="102600"/>
              </a:lnSpc>
              <a:spcBef>
                <a:spcPts val="109"/>
              </a:spcBef>
            </a:pPr>
            <a:r>
              <a:rPr sz="2180" dirty="0">
                <a:latin typeface="Arial"/>
                <a:cs typeface="Arial"/>
              </a:rPr>
              <a:t>In</a:t>
            </a:r>
            <a:r>
              <a:rPr sz="2180" spc="-10" dirty="0">
                <a:latin typeface="Arial"/>
                <a:cs typeface="Arial"/>
              </a:rPr>
              <a:t> </a:t>
            </a:r>
            <a:r>
              <a:rPr sz="2180" spc="-59" dirty="0">
                <a:latin typeface="Arial"/>
                <a:cs typeface="Arial"/>
              </a:rPr>
              <a:t>an</a:t>
            </a:r>
            <a:r>
              <a:rPr sz="2180" spc="10" dirty="0">
                <a:latin typeface="Arial"/>
                <a:cs typeface="Arial"/>
              </a:rPr>
              <a:t> </a:t>
            </a:r>
            <a:r>
              <a:rPr sz="2180" spc="-99" dirty="0">
                <a:latin typeface="Arial"/>
                <a:cs typeface="Arial"/>
              </a:rPr>
              <a:t>observational</a:t>
            </a:r>
            <a:r>
              <a:rPr sz="2180" dirty="0">
                <a:latin typeface="Arial"/>
                <a:cs typeface="Arial"/>
              </a:rPr>
              <a:t> </a:t>
            </a:r>
            <a:r>
              <a:rPr sz="2180" spc="-79" dirty="0">
                <a:latin typeface="Arial"/>
                <a:cs typeface="Arial"/>
              </a:rPr>
              <a:t>study,</a:t>
            </a:r>
            <a:r>
              <a:rPr sz="2180" spc="10" dirty="0">
                <a:latin typeface="Arial"/>
                <a:cs typeface="Arial"/>
              </a:rPr>
              <a:t> </a:t>
            </a:r>
            <a:r>
              <a:rPr sz="2180" dirty="0">
                <a:latin typeface="Arial"/>
                <a:cs typeface="Arial"/>
              </a:rPr>
              <a:t>the</a:t>
            </a:r>
            <a:r>
              <a:rPr sz="2180" spc="10" dirty="0">
                <a:latin typeface="Arial"/>
                <a:cs typeface="Arial"/>
              </a:rPr>
              <a:t> </a:t>
            </a:r>
            <a:r>
              <a:rPr sz="2180" spc="-178" dirty="0">
                <a:latin typeface="Arial"/>
                <a:cs typeface="Arial"/>
              </a:rPr>
              <a:t>presence</a:t>
            </a:r>
            <a:r>
              <a:rPr sz="2180" spc="30" dirty="0">
                <a:latin typeface="Arial"/>
                <a:cs typeface="Arial"/>
              </a:rPr>
              <a:t> </a:t>
            </a:r>
            <a:r>
              <a:rPr sz="2180" dirty="0">
                <a:latin typeface="Arial"/>
                <a:cs typeface="Arial"/>
              </a:rPr>
              <a:t>of</a:t>
            </a:r>
            <a:r>
              <a:rPr sz="2180" spc="10" dirty="0">
                <a:latin typeface="Arial"/>
                <a:cs typeface="Arial"/>
              </a:rPr>
              <a:t> </a:t>
            </a:r>
            <a:r>
              <a:rPr sz="2180" spc="-109" dirty="0">
                <a:latin typeface="Arial"/>
                <a:cs typeface="Arial"/>
              </a:rPr>
              <a:t>confounders</a:t>
            </a:r>
            <a:r>
              <a:rPr sz="2180" spc="10" dirty="0">
                <a:latin typeface="Arial"/>
                <a:cs typeface="Arial"/>
              </a:rPr>
              <a:t> </a:t>
            </a:r>
            <a:r>
              <a:rPr sz="2180" spc="-99" dirty="0">
                <a:latin typeface="Arial"/>
                <a:cs typeface="Arial"/>
              </a:rPr>
              <a:t>generally</a:t>
            </a:r>
            <a:r>
              <a:rPr sz="2180" spc="10" dirty="0">
                <a:latin typeface="Arial"/>
                <a:cs typeface="Arial"/>
              </a:rPr>
              <a:t> </a:t>
            </a:r>
            <a:r>
              <a:rPr sz="2180" spc="-20" dirty="0">
                <a:latin typeface="Arial"/>
                <a:cs typeface="Arial"/>
              </a:rPr>
              <a:t>inhibits </a:t>
            </a:r>
            <a:r>
              <a:rPr sz="2180" dirty="0">
                <a:latin typeface="Arial"/>
                <a:cs typeface="Arial"/>
              </a:rPr>
              <a:t>our</a:t>
            </a:r>
            <a:r>
              <a:rPr sz="2180" spc="10" dirty="0">
                <a:latin typeface="Arial"/>
                <a:cs typeface="Arial"/>
              </a:rPr>
              <a:t> </a:t>
            </a:r>
            <a:r>
              <a:rPr sz="2180" dirty="0">
                <a:latin typeface="Arial"/>
                <a:cs typeface="Arial"/>
              </a:rPr>
              <a:t>ability</a:t>
            </a:r>
            <a:r>
              <a:rPr sz="2180" spc="10" dirty="0">
                <a:latin typeface="Arial"/>
                <a:cs typeface="Arial"/>
              </a:rPr>
              <a:t> </a:t>
            </a:r>
            <a:r>
              <a:rPr sz="2180" dirty="0">
                <a:latin typeface="Arial"/>
                <a:cs typeface="Arial"/>
              </a:rPr>
              <a:t>to</a:t>
            </a:r>
            <a:r>
              <a:rPr sz="2180" spc="20" dirty="0">
                <a:latin typeface="Arial"/>
                <a:cs typeface="Arial"/>
              </a:rPr>
              <a:t> </a:t>
            </a:r>
            <a:r>
              <a:rPr sz="2180" spc="-139" dirty="0">
                <a:latin typeface="Arial"/>
                <a:cs typeface="Arial"/>
              </a:rPr>
              <a:t>make</a:t>
            </a:r>
            <a:r>
              <a:rPr sz="2180" spc="10" dirty="0">
                <a:latin typeface="Arial"/>
                <a:cs typeface="Arial"/>
              </a:rPr>
              <a:t> </a:t>
            </a:r>
            <a:r>
              <a:rPr sz="2180" spc="-139" dirty="0">
                <a:latin typeface="Arial"/>
                <a:cs typeface="Arial"/>
              </a:rPr>
              <a:t>causal</a:t>
            </a:r>
            <a:r>
              <a:rPr sz="2180" spc="10" dirty="0">
                <a:latin typeface="Arial"/>
                <a:cs typeface="Arial"/>
              </a:rPr>
              <a:t> </a:t>
            </a:r>
            <a:r>
              <a:rPr sz="2180" spc="-59" dirty="0">
                <a:latin typeface="Arial"/>
                <a:cs typeface="Arial"/>
              </a:rPr>
              <a:t>claims.</a:t>
            </a:r>
            <a:r>
              <a:rPr sz="2378" spc="-87" baseline="27777" dirty="0">
                <a:latin typeface="Arial"/>
                <a:cs typeface="Arial"/>
              </a:rPr>
              <a:t>1</a:t>
            </a:r>
            <a:r>
              <a:rPr sz="2378" spc="711" baseline="27777"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in</a:t>
            </a:r>
            <a:r>
              <a:rPr sz="2180" spc="20" dirty="0">
                <a:latin typeface="Arial"/>
                <a:cs typeface="Arial"/>
              </a:rPr>
              <a:t> </a:t>
            </a:r>
            <a:r>
              <a:rPr sz="2180" spc="-109" dirty="0">
                <a:latin typeface="Arial"/>
                <a:cs typeface="Arial"/>
              </a:rPr>
              <a:t>randomized</a:t>
            </a:r>
            <a:r>
              <a:rPr sz="2180" spc="10" dirty="0">
                <a:latin typeface="Arial"/>
                <a:cs typeface="Arial"/>
              </a:rPr>
              <a:t> </a:t>
            </a:r>
            <a:r>
              <a:rPr sz="2180" spc="-20" dirty="0">
                <a:latin typeface="Arial"/>
                <a:cs typeface="Arial"/>
              </a:rPr>
              <a:t>experiments, </a:t>
            </a:r>
            <a:r>
              <a:rPr sz="2180" spc="-168" dirty="0">
                <a:latin typeface="Arial"/>
                <a:cs typeface="Arial"/>
              </a:rPr>
              <a:t>researchers</a:t>
            </a:r>
            <a:r>
              <a:rPr sz="2180" spc="20" dirty="0">
                <a:latin typeface="Arial"/>
                <a:cs typeface="Arial"/>
              </a:rPr>
              <a:t> </a:t>
            </a:r>
            <a:r>
              <a:rPr sz="2180" spc="-69" dirty="0">
                <a:latin typeface="Arial"/>
                <a:cs typeface="Arial"/>
              </a:rPr>
              <a:t>randomly</a:t>
            </a:r>
            <a:r>
              <a:rPr sz="2180" spc="20" dirty="0">
                <a:latin typeface="Arial"/>
                <a:cs typeface="Arial"/>
              </a:rPr>
              <a:t> </a:t>
            </a:r>
            <a:r>
              <a:rPr sz="2180" spc="-159" dirty="0">
                <a:latin typeface="Arial"/>
                <a:cs typeface="Arial"/>
              </a:rPr>
              <a:t>assign</a:t>
            </a:r>
            <a:r>
              <a:rPr sz="2180" spc="20" dirty="0">
                <a:latin typeface="Arial"/>
                <a:cs typeface="Arial"/>
              </a:rPr>
              <a:t> </a:t>
            </a:r>
            <a:r>
              <a:rPr sz="2180" spc="-50" dirty="0">
                <a:latin typeface="Arial"/>
                <a:cs typeface="Arial"/>
              </a:rPr>
              <a:t>participants</a:t>
            </a:r>
            <a:r>
              <a:rPr sz="2180" spc="20" dirty="0">
                <a:latin typeface="Arial"/>
                <a:cs typeface="Arial"/>
              </a:rPr>
              <a:t> </a:t>
            </a:r>
            <a:r>
              <a:rPr sz="2180" dirty="0">
                <a:latin typeface="Arial"/>
                <a:cs typeface="Arial"/>
              </a:rPr>
              <a:t>to</a:t>
            </a:r>
            <a:r>
              <a:rPr sz="2180" spc="20" dirty="0">
                <a:latin typeface="Arial"/>
                <a:cs typeface="Arial"/>
              </a:rPr>
              <a:t> </a:t>
            </a:r>
            <a:r>
              <a:rPr sz="2180" spc="-129" dirty="0">
                <a:latin typeface="Arial"/>
                <a:cs typeface="Arial"/>
              </a:rPr>
              <a:t>one</a:t>
            </a:r>
            <a:r>
              <a:rPr sz="2180" spc="20" dirty="0">
                <a:latin typeface="Arial"/>
                <a:cs typeface="Arial"/>
              </a:rPr>
              <a:t> </a:t>
            </a:r>
            <a:r>
              <a:rPr sz="2180" dirty="0">
                <a:latin typeface="Arial"/>
                <a:cs typeface="Arial"/>
              </a:rPr>
              <a:t>of</a:t>
            </a:r>
            <a:r>
              <a:rPr sz="2180" spc="20" dirty="0">
                <a:latin typeface="Arial"/>
                <a:cs typeface="Arial"/>
              </a:rPr>
              <a:t> </a:t>
            </a:r>
            <a:r>
              <a:rPr sz="2180" dirty="0">
                <a:latin typeface="Arial"/>
                <a:cs typeface="Arial"/>
              </a:rPr>
              <a:t>two</a:t>
            </a:r>
            <a:r>
              <a:rPr sz="2180" spc="30" dirty="0">
                <a:latin typeface="Arial"/>
                <a:cs typeface="Arial"/>
              </a:rPr>
              <a:t> </a:t>
            </a:r>
            <a:r>
              <a:rPr sz="2180" dirty="0">
                <a:latin typeface="Arial"/>
                <a:cs typeface="Arial"/>
              </a:rPr>
              <a:t>(or</a:t>
            </a:r>
            <a:r>
              <a:rPr sz="2180" spc="20" dirty="0">
                <a:latin typeface="Arial"/>
                <a:cs typeface="Arial"/>
              </a:rPr>
              <a:t> </a:t>
            </a:r>
            <a:r>
              <a:rPr sz="2180" spc="-59" dirty="0">
                <a:latin typeface="Arial"/>
                <a:cs typeface="Arial"/>
              </a:rPr>
              <a:t>more)</a:t>
            </a:r>
            <a:r>
              <a:rPr sz="2180" spc="20" dirty="0">
                <a:latin typeface="Arial"/>
                <a:cs typeface="Arial"/>
              </a:rPr>
              <a:t> </a:t>
            </a:r>
            <a:r>
              <a:rPr sz="2180" spc="-50" dirty="0">
                <a:latin typeface="Arial"/>
                <a:cs typeface="Arial"/>
              </a:rPr>
              <a:t>groups:</a:t>
            </a:r>
            <a:endParaRPr sz="2180" dirty="0">
              <a:latin typeface="Arial"/>
              <a:cs typeface="Arial"/>
            </a:endParaRPr>
          </a:p>
          <a:p>
            <a:pPr marL="598989" marR="5843914">
              <a:lnSpc>
                <a:spcPct val="132800"/>
              </a:lnSpc>
              <a:spcBef>
                <a:spcPts val="198"/>
              </a:spcBef>
            </a:pPr>
            <a:r>
              <a:rPr sz="2180" spc="-50" dirty="0">
                <a:latin typeface="Arial"/>
                <a:cs typeface="Arial"/>
              </a:rPr>
              <a:t>Treatment</a:t>
            </a:r>
            <a:r>
              <a:rPr sz="2180" spc="-20" dirty="0">
                <a:latin typeface="Arial"/>
                <a:cs typeface="Arial"/>
              </a:rPr>
              <a:t> </a:t>
            </a:r>
            <a:r>
              <a:rPr sz="2180" spc="-139" dirty="0">
                <a:latin typeface="Arial"/>
                <a:cs typeface="Arial"/>
              </a:rPr>
              <a:t>Group </a:t>
            </a:r>
            <a:r>
              <a:rPr sz="2180" spc="-40" dirty="0">
                <a:latin typeface="Arial"/>
                <a:cs typeface="Arial"/>
              </a:rPr>
              <a:t>Control</a:t>
            </a:r>
            <a:r>
              <a:rPr sz="2180" spc="-30" dirty="0">
                <a:latin typeface="Arial"/>
                <a:cs typeface="Arial"/>
              </a:rPr>
              <a:t> </a:t>
            </a:r>
            <a:r>
              <a:rPr sz="2180" spc="-40" dirty="0">
                <a:latin typeface="Arial"/>
                <a:cs typeface="Arial"/>
              </a:rPr>
              <a:t>Group</a:t>
            </a:r>
            <a:endParaRPr sz="2180" dirty="0">
              <a:latin typeface="Arial"/>
              <a:cs typeface="Arial"/>
            </a:endParaRPr>
          </a:p>
          <a:p>
            <a:pPr marL="50335" marR="181207">
              <a:lnSpc>
                <a:spcPct val="102600"/>
              </a:lnSpc>
              <a:spcBef>
                <a:spcPts val="991"/>
              </a:spcBef>
            </a:pPr>
            <a:r>
              <a:rPr sz="2180" dirty="0">
                <a:latin typeface="Arial"/>
                <a:cs typeface="Arial"/>
              </a:rPr>
              <a:t>In</a:t>
            </a:r>
            <a:r>
              <a:rPr sz="2180" spc="-50" dirty="0">
                <a:latin typeface="Arial"/>
                <a:cs typeface="Arial"/>
              </a:rPr>
              <a:t> </a:t>
            </a:r>
            <a:r>
              <a:rPr sz="2180" spc="-69" dirty="0">
                <a:latin typeface="Arial"/>
                <a:cs typeface="Arial"/>
              </a:rPr>
              <a:t>randomly</a:t>
            </a:r>
            <a:r>
              <a:rPr sz="2180" dirty="0">
                <a:latin typeface="Arial"/>
                <a:cs typeface="Arial"/>
              </a:rPr>
              <a:t> </a:t>
            </a:r>
            <a:r>
              <a:rPr sz="2180" spc="-69" dirty="0">
                <a:latin typeface="Arial"/>
                <a:cs typeface="Arial"/>
              </a:rPr>
              <a:t>making</a:t>
            </a:r>
            <a:r>
              <a:rPr sz="2180" dirty="0">
                <a:latin typeface="Arial"/>
                <a:cs typeface="Arial"/>
              </a:rPr>
              <a:t> this </a:t>
            </a:r>
            <a:r>
              <a:rPr sz="2180" spc="-109" dirty="0">
                <a:latin typeface="Arial"/>
                <a:cs typeface="Arial"/>
              </a:rPr>
              <a:t>assignment,</a:t>
            </a:r>
            <a:r>
              <a:rPr sz="2180" dirty="0">
                <a:latin typeface="Arial"/>
                <a:cs typeface="Arial"/>
              </a:rPr>
              <a:t> </a:t>
            </a:r>
            <a:r>
              <a:rPr sz="2180" spc="-188" dirty="0">
                <a:solidFill>
                  <a:srgbClr val="00B0F0"/>
                </a:solidFill>
                <a:latin typeface="Arial"/>
                <a:cs typeface="Arial"/>
              </a:rPr>
              <a:t>we</a:t>
            </a:r>
            <a:r>
              <a:rPr sz="2180" spc="40" dirty="0">
                <a:solidFill>
                  <a:srgbClr val="00B0F0"/>
                </a:solidFill>
                <a:latin typeface="Arial"/>
                <a:cs typeface="Arial"/>
              </a:rPr>
              <a:t> </a:t>
            </a:r>
            <a:r>
              <a:rPr sz="2180" spc="-159" dirty="0">
                <a:solidFill>
                  <a:srgbClr val="00B0F0"/>
                </a:solidFill>
                <a:latin typeface="Arial"/>
                <a:cs typeface="Arial"/>
              </a:rPr>
              <a:t>ensure</a:t>
            </a:r>
            <a:r>
              <a:rPr sz="2180" spc="10" dirty="0">
                <a:solidFill>
                  <a:srgbClr val="00B0F0"/>
                </a:solidFill>
                <a:latin typeface="Arial"/>
                <a:cs typeface="Arial"/>
              </a:rPr>
              <a:t> </a:t>
            </a:r>
            <a:r>
              <a:rPr sz="2180" dirty="0">
                <a:solidFill>
                  <a:srgbClr val="00B0F0"/>
                </a:solidFill>
                <a:latin typeface="Arial"/>
                <a:cs typeface="Arial"/>
              </a:rPr>
              <a:t>that </a:t>
            </a:r>
            <a:r>
              <a:rPr sz="2180" spc="-20" dirty="0">
                <a:solidFill>
                  <a:srgbClr val="00B0F0"/>
                </a:solidFill>
                <a:latin typeface="Arial"/>
                <a:cs typeface="Arial"/>
              </a:rPr>
              <a:t>nothing</a:t>
            </a:r>
            <a:r>
              <a:rPr sz="2180" dirty="0">
                <a:solidFill>
                  <a:srgbClr val="00B0F0"/>
                </a:solidFill>
                <a:latin typeface="Arial"/>
                <a:cs typeface="Arial"/>
              </a:rPr>
              <a:t> </a:t>
            </a:r>
            <a:r>
              <a:rPr sz="2180" spc="-79" dirty="0">
                <a:latin typeface="Arial"/>
                <a:cs typeface="Arial"/>
              </a:rPr>
              <a:t>(beyond</a:t>
            </a:r>
            <a:r>
              <a:rPr sz="2180" dirty="0">
                <a:latin typeface="Arial"/>
                <a:cs typeface="Arial"/>
              </a:rPr>
              <a:t> </a:t>
            </a:r>
            <a:r>
              <a:rPr sz="2180" spc="-99" dirty="0">
                <a:latin typeface="Arial"/>
                <a:cs typeface="Arial"/>
              </a:rPr>
              <a:t>a </a:t>
            </a:r>
            <a:r>
              <a:rPr sz="2180" spc="-50" dirty="0">
                <a:latin typeface="Arial"/>
                <a:cs typeface="Arial"/>
              </a:rPr>
              <a:t>coin</a:t>
            </a:r>
            <a:r>
              <a:rPr sz="2180" spc="-59" dirty="0">
                <a:latin typeface="Arial"/>
                <a:cs typeface="Arial"/>
              </a:rPr>
              <a:t> </a:t>
            </a:r>
            <a:r>
              <a:rPr sz="2180" dirty="0">
                <a:latin typeface="Arial"/>
                <a:cs typeface="Arial"/>
              </a:rPr>
              <a:t>flip)</a:t>
            </a:r>
            <a:r>
              <a:rPr sz="2180" spc="-20" dirty="0">
                <a:latin typeface="Arial"/>
                <a:cs typeface="Arial"/>
              </a:rPr>
              <a:t> </a:t>
            </a:r>
            <a:r>
              <a:rPr sz="2180" spc="-99" dirty="0">
                <a:solidFill>
                  <a:srgbClr val="00B0F0"/>
                </a:solidFill>
                <a:latin typeface="Arial"/>
                <a:cs typeface="Arial"/>
              </a:rPr>
              <a:t>can</a:t>
            </a:r>
            <a:r>
              <a:rPr sz="2180" spc="-20" dirty="0">
                <a:solidFill>
                  <a:srgbClr val="00B0F0"/>
                </a:solidFill>
                <a:latin typeface="Arial"/>
                <a:cs typeface="Arial"/>
              </a:rPr>
              <a:t> </a:t>
            </a:r>
            <a:r>
              <a:rPr sz="2180" spc="-40" dirty="0">
                <a:solidFill>
                  <a:srgbClr val="00B0F0"/>
                </a:solidFill>
                <a:latin typeface="Arial"/>
                <a:cs typeface="Arial"/>
              </a:rPr>
              <a:t>be</a:t>
            </a:r>
            <a:r>
              <a:rPr sz="2180" spc="-10" dirty="0">
                <a:solidFill>
                  <a:srgbClr val="00B0F0"/>
                </a:solidFill>
                <a:latin typeface="Arial"/>
                <a:cs typeface="Arial"/>
              </a:rPr>
              <a:t> </a:t>
            </a:r>
            <a:r>
              <a:rPr sz="2180" dirty="0">
                <a:solidFill>
                  <a:srgbClr val="00B0F0"/>
                </a:solidFill>
                <a:latin typeface="Arial"/>
                <a:cs typeface="Arial"/>
              </a:rPr>
              <a:t>a</a:t>
            </a:r>
            <a:r>
              <a:rPr sz="2180" spc="-20" dirty="0">
                <a:solidFill>
                  <a:srgbClr val="00B0F0"/>
                </a:solidFill>
                <a:latin typeface="Arial"/>
                <a:cs typeface="Arial"/>
              </a:rPr>
              <a:t> </a:t>
            </a:r>
            <a:r>
              <a:rPr sz="2180" spc="-178" dirty="0">
                <a:solidFill>
                  <a:srgbClr val="00B0F0"/>
                </a:solidFill>
                <a:latin typeface="Arial"/>
                <a:cs typeface="Arial"/>
              </a:rPr>
              <a:t>cause</a:t>
            </a:r>
            <a:r>
              <a:rPr sz="2180" spc="30" dirty="0">
                <a:solidFill>
                  <a:srgbClr val="00B0F0"/>
                </a:solidFill>
                <a:latin typeface="Arial"/>
                <a:cs typeface="Arial"/>
              </a:rPr>
              <a:t> </a:t>
            </a:r>
            <a:r>
              <a:rPr sz="2180" dirty="0">
                <a:solidFill>
                  <a:srgbClr val="00B0F0"/>
                </a:solidFill>
                <a:latin typeface="Arial"/>
                <a:cs typeface="Arial"/>
              </a:rPr>
              <a:t>of</a:t>
            </a:r>
            <a:r>
              <a:rPr sz="2180" spc="-20" dirty="0">
                <a:solidFill>
                  <a:srgbClr val="00B0F0"/>
                </a:solidFill>
                <a:latin typeface="Arial"/>
                <a:cs typeface="Arial"/>
              </a:rPr>
              <a:t> </a:t>
            </a:r>
            <a:r>
              <a:rPr sz="2180" dirty="0">
                <a:solidFill>
                  <a:srgbClr val="00B0F0"/>
                </a:solidFill>
                <a:latin typeface="Arial"/>
                <a:cs typeface="Arial"/>
              </a:rPr>
              <a:t>the</a:t>
            </a:r>
            <a:r>
              <a:rPr sz="2180" spc="-10" dirty="0">
                <a:solidFill>
                  <a:srgbClr val="00B0F0"/>
                </a:solidFill>
                <a:latin typeface="Arial"/>
                <a:cs typeface="Arial"/>
              </a:rPr>
              <a:t> </a:t>
            </a:r>
            <a:r>
              <a:rPr sz="2180" spc="-79" dirty="0">
                <a:solidFill>
                  <a:srgbClr val="00B0F0"/>
                </a:solidFill>
                <a:latin typeface="Arial"/>
                <a:cs typeface="Arial"/>
              </a:rPr>
              <a:t>explanatory</a:t>
            </a:r>
            <a:r>
              <a:rPr sz="2180" spc="-20" dirty="0">
                <a:solidFill>
                  <a:srgbClr val="00B0F0"/>
                </a:solidFill>
                <a:latin typeface="Arial"/>
                <a:cs typeface="Arial"/>
              </a:rPr>
              <a:t> variable</a:t>
            </a:r>
            <a:r>
              <a:rPr sz="2180" spc="-20" dirty="0">
                <a:latin typeface="Arial"/>
                <a:cs typeface="Arial"/>
              </a:rPr>
              <a:t>!</a:t>
            </a:r>
            <a:endParaRPr sz="2180" dirty="0">
              <a:latin typeface="Arial"/>
              <a:cs typeface="Arial"/>
            </a:endParaRPr>
          </a:p>
        </p:txBody>
      </p:sp>
      <p:grpSp>
        <p:nvGrpSpPr>
          <p:cNvPr id="22" name="object 6">
            <a:extLst>
              <a:ext uri="{FF2B5EF4-FFF2-40B4-BE49-F238E27FC236}">
                <a16:creationId xmlns:a16="http://schemas.microsoft.com/office/drawing/2014/main" id="{BC2C765D-260B-8F27-552A-71AE28082390}"/>
              </a:ext>
            </a:extLst>
          </p:cNvPr>
          <p:cNvGrpSpPr/>
          <p:nvPr/>
        </p:nvGrpSpPr>
        <p:grpSpPr>
          <a:xfrm>
            <a:off x="5395023" y="3967240"/>
            <a:ext cx="5392024" cy="559965"/>
            <a:chOff x="1090723" y="2063984"/>
            <a:chExt cx="2720975" cy="282575"/>
          </a:xfrm>
        </p:grpSpPr>
        <p:sp>
          <p:nvSpPr>
            <p:cNvPr id="23" name="object 7">
              <a:extLst>
                <a:ext uri="{FF2B5EF4-FFF2-40B4-BE49-F238E27FC236}">
                  <a16:creationId xmlns:a16="http://schemas.microsoft.com/office/drawing/2014/main" id="{A91F2580-9C27-5EDA-A476-1120E69D6E3B}"/>
                </a:ext>
              </a:extLst>
            </p:cNvPr>
            <p:cNvSpPr/>
            <p:nvPr/>
          </p:nvSpPr>
          <p:spPr>
            <a:xfrm>
              <a:off x="1093254" y="206651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30" name="object 8">
              <a:extLst>
                <a:ext uri="{FF2B5EF4-FFF2-40B4-BE49-F238E27FC236}">
                  <a16:creationId xmlns:a16="http://schemas.microsoft.com/office/drawing/2014/main" id="{C55ABA7A-D639-8E87-3D6C-17088C939B1A}"/>
                </a:ext>
              </a:extLst>
            </p:cNvPr>
            <p:cNvSpPr/>
            <p:nvPr/>
          </p:nvSpPr>
          <p:spPr>
            <a:xfrm>
              <a:off x="3766501" y="2308056"/>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
        <p:nvSpPr>
          <p:cNvPr id="31" name="object 10">
            <a:extLst>
              <a:ext uri="{FF2B5EF4-FFF2-40B4-BE49-F238E27FC236}">
                <a16:creationId xmlns:a16="http://schemas.microsoft.com/office/drawing/2014/main" id="{EB68002C-4B8A-C724-996B-6EA1849E862F}"/>
              </a:ext>
            </a:extLst>
          </p:cNvPr>
          <p:cNvSpPr txBox="1"/>
          <p:nvPr/>
        </p:nvSpPr>
        <p:spPr>
          <a:xfrm>
            <a:off x="3407468" y="4535588"/>
            <a:ext cx="8351660" cy="2362090"/>
          </a:xfrm>
          <a:prstGeom prst="rect">
            <a:avLst/>
          </a:prstGeom>
        </p:spPr>
        <p:txBody>
          <a:bodyPr vert="horz" wrap="square" lIns="0" tIns="23909" rIns="0" bIns="0" rtlCol="0">
            <a:spAutoFit/>
          </a:bodyPr>
          <a:lstStyle/>
          <a:p>
            <a:pPr marL="844371">
              <a:spcBef>
                <a:spcPts val="188"/>
              </a:spcBef>
              <a:tabLst>
                <a:tab pos="4045690" algn="l"/>
                <a:tab pos="6913537" algn="l"/>
              </a:tabLst>
            </a:pPr>
            <a:r>
              <a:rPr sz="2675" spc="-73" baseline="6172" dirty="0">
                <a:latin typeface="Arial"/>
                <a:cs typeface="Arial"/>
              </a:rPr>
              <a:t>School</a:t>
            </a:r>
            <a:r>
              <a:rPr sz="2675" spc="176" baseline="6172" dirty="0">
                <a:latin typeface="Arial"/>
                <a:cs typeface="Arial"/>
              </a:rPr>
              <a:t> </a:t>
            </a:r>
            <a:r>
              <a:rPr sz="2675" baseline="6172" dirty="0">
                <a:latin typeface="Arial"/>
                <a:cs typeface="Arial"/>
              </a:rPr>
              <a:t>District</a:t>
            </a:r>
            <a:r>
              <a:rPr sz="2675" spc="192" baseline="6172" dirty="0">
                <a:latin typeface="Arial"/>
                <a:cs typeface="Arial"/>
              </a:rPr>
              <a:t> </a:t>
            </a:r>
            <a:r>
              <a:rPr sz="2675" spc="-30" baseline="6172" dirty="0">
                <a:latin typeface="Arial"/>
                <a:cs typeface="Arial"/>
              </a:rPr>
              <a:t>Funding</a:t>
            </a:r>
            <a:r>
              <a:rPr sz="2675" baseline="6172" dirty="0">
                <a:latin typeface="Arial"/>
                <a:cs typeface="Arial"/>
              </a:rPr>
              <a:t>	</a:t>
            </a:r>
            <a:r>
              <a:rPr sz="2675" spc="-103" baseline="6172" dirty="0">
                <a:latin typeface="Arial"/>
                <a:cs typeface="Arial"/>
              </a:rPr>
              <a:t>Cursive</a:t>
            </a:r>
            <a:r>
              <a:rPr sz="2675" spc="-14" baseline="6172" dirty="0">
                <a:latin typeface="Arial"/>
                <a:cs typeface="Arial"/>
              </a:rPr>
              <a:t> </a:t>
            </a:r>
            <a:r>
              <a:rPr sz="2675" spc="-30" baseline="6172" dirty="0">
                <a:latin typeface="Arial"/>
                <a:cs typeface="Arial"/>
              </a:rPr>
              <a:t>Handwriting</a:t>
            </a:r>
            <a:r>
              <a:rPr sz="2675" baseline="6172" dirty="0">
                <a:latin typeface="Arial"/>
                <a:cs typeface="Arial"/>
              </a:rPr>
              <a:t>	</a:t>
            </a:r>
            <a:r>
              <a:rPr sz="1784" dirty="0">
                <a:latin typeface="Arial"/>
                <a:cs typeface="Arial"/>
              </a:rPr>
              <a:t>SAT</a:t>
            </a:r>
            <a:r>
              <a:rPr sz="1784" spc="-79" dirty="0">
                <a:latin typeface="Arial"/>
                <a:cs typeface="Arial"/>
              </a:rPr>
              <a:t> </a:t>
            </a:r>
            <a:r>
              <a:rPr sz="1784" spc="-20" dirty="0">
                <a:latin typeface="Arial"/>
                <a:cs typeface="Arial"/>
              </a:rPr>
              <a:t>Score</a:t>
            </a:r>
            <a:endParaRPr sz="1784" dirty="0">
              <a:latin typeface="Arial"/>
              <a:cs typeface="Arial"/>
            </a:endParaRPr>
          </a:p>
          <a:p>
            <a:pPr>
              <a:spcBef>
                <a:spcPts val="10"/>
              </a:spcBef>
            </a:pPr>
            <a:endParaRPr sz="2378" dirty="0">
              <a:latin typeface="Arial"/>
              <a:cs typeface="Arial"/>
            </a:endParaRPr>
          </a:p>
          <a:p>
            <a:pPr marL="100670" marR="85570" indent="75503">
              <a:lnSpc>
                <a:spcPct val="102600"/>
              </a:lnSpc>
              <a:spcBef>
                <a:spcPts val="10"/>
              </a:spcBef>
            </a:pPr>
            <a:r>
              <a:rPr sz="2180" i="1" spc="436" dirty="0">
                <a:solidFill>
                  <a:srgbClr val="3333B2"/>
                </a:solidFill>
                <a:latin typeface="Menlo"/>
                <a:cs typeface="Menlo"/>
              </a:rPr>
              <a:t>⇒</a:t>
            </a:r>
            <a:r>
              <a:rPr sz="2180" i="1" spc="-119" dirty="0">
                <a:solidFill>
                  <a:srgbClr val="3333B2"/>
                </a:solidFill>
                <a:latin typeface="Menlo"/>
                <a:cs typeface="Menlo"/>
              </a:rPr>
              <a:t> </a:t>
            </a:r>
            <a:r>
              <a:rPr sz="2180" spc="-79" dirty="0">
                <a:latin typeface="Arial"/>
                <a:cs typeface="Arial"/>
              </a:rPr>
              <a:t>randomization</a:t>
            </a:r>
            <a:r>
              <a:rPr sz="2180" spc="30" dirty="0">
                <a:latin typeface="Arial"/>
                <a:cs typeface="Arial"/>
              </a:rPr>
              <a:t> </a:t>
            </a:r>
            <a:r>
              <a:rPr sz="2180" spc="-129" dirty="0">
                <a:latin typeface="Arial"/>
                <a:cs typeface="Arial"/>
              </a:rPr>
              <a:t>works</a:t>
            </a:r>
            <a:r>
              <a:rPr sz="2180" spc="30" dirty="0">
                <a:latin typeface="Arial"/>
                <a:cs typeface="Arial"/>
              </a:rPr>
              <a:t> </a:t>
            </a:r>
            <a:r>
              <a:rPr sz="2180" dirty="0">
                <a:latin typeface="Arial"/>
                <a:cs typeface="Arial"/>
              </a:rPr>
              <a:t>to</a:t>
            </a:r>
            <a:r>
              <a:rPr sz="2180" spc="30" dirty="0">
                <a:latin typeface="Arial"/>
                <a:cs typeface="Arial"/>
              </a:rPr>
              <a:t> </a:t>
            </a:r>
            <a:r>
              <a:rPr sz="2180" spc="-59" dirty="0">
                <a:latin typeface="Arial"/>
                <a:cs typeface="Arial"/>
              </a:rPr>
              <a:t>eliminate</a:t>
            </a:r>
            <a:r>
              <a:rPr sz="2180" spc="30" dirty="0">
                <a:latin typeface="Arial"/>
                <a:cs typeface="Arial"/>
              </a:rPr>
              <a:t> </a:t>
            </a:r>
            <a:r>
              <a:rPr sz="2180" spc="-89" dirty="0">
                <a:latin typeface="Arial"/>
                <a:cs typeface="Arial"/>
              </a:rPr>
              <a:t>confounding</a:t>
            </a:r>
            <a:r>
              <a:rPr sz="2180" spc="30" dirty="0">
                <a:latin typeface="Arial"/>
                <a:cs typeface="Arial"/>
              </a:rPr>
              <a:t> </a:t>
            </a:r>
            <a:r>
              <a:rPr sz="2180" spc="-59" dirty="0">
                <a:latin typeface="Arial"/>
                <a:cs typeface="Arial"/>
              </a:rPr>
              <a:t>by</a:t>
            </a:r>
            <a:r>
              <a:rPr sz="2180" spc="40" dirty="0">
                <a:latin typeface="Arial"/>
                <a:cs typeface="Arial"/>
              </a:rPr>
              <a:t> </a:t>
            </a:r>
            <a:r>
              <a:rPr sz="2180" dirty="0">
                <a:latin typeface="Arial"/>
                <a:cs typeface="Arial"/>
              </a:rPr>
              <a:t>both</a:t>
            </a:r>
            <a:r>
              <a:rPr sz="2180" spc="30" dirty="0">
                <a:latin typeface="Arial"/>
                <a:cs typeface="Arial"/>
              </a:rPr>
              <a:t> </a:t>
            </a:r>
            <a:r>
              <a:rPr sz="2180" spc="-168" dirty="0">
                <a:latin typeface="Arial"/>
                <a:cs typeface="Arial"/>
              </a:rPr>
              <a:t>measured</a:t>
            </a:r>
            <a:r>
              <a:rPr sz="2180" spc="30" dirty="0">
                <a:latin typeface="Arial"/>
                <a:cs typeface="Arial"/>
              </a:rPr>
              <a:t> </a:t>
            </a:r>
            <a:r>
              <a:rPr sz="2180" spc="-50" dirty="0">
                <a:latin typeface="Arial"/>
                <a:cs typeface="Arial"/>
              </a:rPr>
              <a:t>and </a:t>
            </a:r>
            <a:r>
              <a:rPr sz="2180" spc="-149" dirty="0">
                <a:latin typeface="Arial"/>
                <a:cs typeface="Arial"/>
              </a:rPr>
              <a:t>unmeasured</a:t>
            </a:r>
            <a:r>
              <a:rPr sz="2180" spc="50" dirty="0">
                <a:latin typeface="Arial"/>
                <a:cs typeface="Arial"/>
              </a:rPr>
              <a:t> </a:t>
            </a:r>
            <a:r>
              <a:rPr sz="2180" spc="-20" dirty="0">
                <a:latin typeface="Arial"/>
                <a:cs typeface="Arial"/>
              </a:rPr>
              <a:t>variables!</a:t>
            </a:r>
            <a:endParaRPr sz="2180" dirty="0">
              <a:latin typeface="Arial"/>
              <a:cs typeface="Arial"/>
            </a:endParaRPr>
          </a:p>
          <a:p>
            <a:pPr>
              <a:spcBef>
                <a:spcPts val="20"/>
              </a:spcBef>
            </a:pPr>
            <a:endParaRPr lang="en-US" sz="2675" dirty="0">
              <a:latin typeface="Arial"/>
              <a:cs typeface="Arial"/>
            </a:endParaRPr>
          </a:p>
          <a:p>
            <a:pPr>
              <a:spcBef>
                <a:spcPts val="20"/>
              </a:spcBef>
            </a:pPr>
            <a:endParaRPr sz="2675" dirty="0">
              <a:latin typeface="Arial"/>
              <a:cs typeface="Arial"/>
            </a:endParaRPr>
          </a:p>
          <a:p>
            <a:pPr marL="425330">
              <a:spcBef>
                <a:spcPts val="10"/>
              </a:spcBef>
            </a:pPr>
            <a:r>
              <a:rPr sz="1784" baseline="37037" dirty="0">
                <a:latin typeface="Arial"/>
                <a:cs typeface="Arial"/>
              </a:rPr>
              <a:t>1</a:t>
            </a:r>
            <a:r>
              <a:rPr sz="1189" dirty="0">
                <a:latin typeface="Arial"/>
                <a:cs typeface="Arial"/>
              </a:rPr>
              <a:t>Without</a:t>
            </a:r>
            <a:r>
              <a:rPr sz="1189" spc="119" dirty="0">
                <a:latin typeface="Arial"/>
                <a:cs typeface="Arial"/>
              </a:rPr>
              <a:t> </a:t>
            </a:r>
            <a:r>
              <a:rPr sz="1189" dirty="0">
                <a:latin typeface="Arial"/>
                <a:cs typeface="Arial"/>
              </a:rPr>
              <a:t>more</a:t>
            </a:r>
            <a:r>
              <a:rPr sz="1189" spc="139" dirty="0">
                <a:latin typeface="Arial"/>
                <a:cs typeface="Arial"/>
              </a:rPr>
              <a:t> </a:t>
            </a:r>
            <a:r>
              <a:rPr sz="1189" spc="-40" dirty="0">
                <a:latin typeface="Arial"/>
                <a:cs typeface="Arial"/>
              </a:rPr>
              <a:t>advanced</a:t>
            </a:r>
            <a:r>
              <a:rPr sz="1189" spc="119" dirty="0">
                <a:latin typeface="Arial"/>
                <a:cs typeface="Arial"/>
              </a:rPr>
              <a:t> </a:t>
            </a:r>
            <a:r>
              <a:rPr sz="1189" dirty="0">
                <a:latin typeface="Arial"/>
                <a:cs typeface="Arial"/>
              </a:rPr>
              <a:t>statistical</a:t>
            </a:r>
            <a:r>
              <a:rPr sz="1189" spc="129" dirty="0">
                <a:latin typeface="Arial"/>
                <a:cs typeface="Arial"/>
              </a:rPr>
              <a:t> </a:t>
            </a:r>
            <a:r>
              <a:rPr sz="1189" spc="-20" dirty="0">
                <a:latin typeface="Arial"/>
                <a:cs typeface="Arial"/>
              </a:rPr>
              <a:t>techniques!</a:t>
            </a:r>
            <a:endParaRPr sz="1189" dirty="0">
              <a:latin typeface="Arial"/>
              <a:cs typeface="Arial"/>
            </a:endParaRPr>
          </a:p>
        </p:txBody>
      </p:sp>
    </p:spTree>
    <p:extLst>
      <p:ext uri="{BB962C8B-B14F-4D97-AF65-F5344CB8AC3E}">
        <p14:creationId xmlns:p14="http://schemas.microsoft.com/office/powerpoint/2010/main" val="3464990122"/>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Blocking</a:t>
            </a:r>
            <a:r>
              <a:rPr lang="en-US" dirty="0"/>
              <a:t> in</a:t>
            </a:r>
            <a:r>
              <a:rPr lang="en-US" spc="10" dirty="0"/>
              <a:t> </a:t>
            </a:r>
            <a:r>
              <a:rPr lang="en-US" spc="-139" dirty="0"/>
              <a:t>Randomized</a:t>
            </a:r>
            <a:r>
              <a:rPr lang="en-US" spc="20" dirty="0"/>
              <a:t> </a:t>
            </a:r>
            <a:r>
              <a:rPr lang="en-US" spc="-99" dirty="0"/>
              <a:t>Experiments</a:t>
            </a:r>
            <a:endParaRPr lang="en-US" dirty="0"/>
          </a:p>
        </p:txBody>
      </p:sp>
      <p:sp>
        <p:nvSpPr>
          <p:cNvPr id="32" name="object 3">
            <a:extLst>
              <a:ext uri="{FF2B5EF4-FFF2-40B4-BE49-F238E27FC236}">
                <a16:creationId xmlns:a16="http://schemas.microsoft.com/office/drawing/2014/main" id="{C15971D6-CC58-FEB8-9C34-BCCE2C27095A}"/>
              </a:ext>
            </a:extLst>
          </p:cNvPr>
          <p:cNvSpPr txBox="1"/>
          <p:nvPr/>
        </p:nvSpPr>
        <p:spPr>
          <a:xfrm>
            <a:off x="3430681" y="686829"/>
            <a:ext cx="8409544" cy="682302"/>
          </a:xfrm>
          <a:prstGeom prst="rect">
            <a:avLst/>
          </a:prstGeom>
        </p:spPr>
        <p:txBody>
          <a:bodyPr vert="horz" wrap="square" lIns="0" tIns="13842" rIns="0" bIns="0" rtlCol="0">
            <a:spAutoFit/>
          </a:bodyPr>
          <a:lstStyle/>
          <a:p>
            <a:pPr marL="25168" marR="10067">
              <a:lnSpc>
                <a:spcPct val="102699"/>
              </a:lnSpc>
              <a:spcBef>
                <a:spcPts val="109"/>
              </a:spcBef>
            </a:pPr>
            <a:r>
              <a:rPr sz="2180" dirty="0">
                <a:latin typeface="Arial"/>
                <a:cs typeface="Arial"/>
              </a:rPr>
              <a:t>If</a:t>
            </a:r>
            <a:r>
              <a:rPr sz="2180" spc="20" dirty="0">
                <a:latin typeface="Arial"/>
                <a:cs typeface="Arial"/>
              </a:rPr>
              <a:t> </a:t>
            </a:r>
            <a:r>
              <a:rPr sz="2180" spc="-178" dirty="0">
                <a:latin typeface="Arial"/>
                <a:cs typeface="Arial"/>
              </a:rPr>
              <a:t>we</a:t>
            </a:r>
            <a:r>
              <a:rPr sz="2180" spc="30" dirty="0">
                <a:latin typeface="Arial"/>
                <a:cs typeface="Arial"/>
              </a:rPr>
              <a:t> </a:t>
            </a:r>
            <a:r>
              <a:rPr sz="2180" spc="-20" dirty="0">
                <a:latin typeface="Arial"/>
                <a:cs typeface="Arial"/>
              </a:rPr>
              <a:t>want</a:t>
            </a:r>
            <a:r>
              <a:rPr sz="2180" spc="30" dirty="0">
                <a:latin typeface="Arial"/>
                <a:cs typeface="Arial"/>
              </a:rPr>
              <a:t> </a:t>
            </a:r>
            <a:r>
              <a:rPr sz="2180" dirty="0">
                <a:latin typeface="Arial"/>
                <a:cs typeface="Arial"/>
              </a:rPr>
              <a:t>to</a:t>
            </a:r>
            <a:r>
              <a:rPr sz="2180" spc="20" dirty="0">
                <a:latin typeface="Arial"/>
                <a:cs typeface="Arial"/>
              </a:rPr>
              <a:t> </a:t>
            </a:r>
            <a:r>
              <a:rPr sz="2180" spc="-159" dirty="0">
                <a:latin typeface="Arial"/>
                <a:cs typeface="Arial"/>
              </a:rPr>
              <a:t>ensure</a:t>
            </a:r>
            <a:r>
              <a:rPr sz="2180" spc="30" dirty="0">
                <a:latin typeface="Arial"/>
                <a:cs typeface="Arial"/>
              </a:rPr>
              <a:t> </a:t>
            </a:r>
            <a:r>
              <a:rPr sz="2180" dirty="0">
                <a:latin typeface="Arial"/>
                <a:cs typeface="Arial"/>
              </a:rPr>
              <a:t>that</a:t>
            </a:r>
            <a:r>
              <a:rPr sz="2180" spc="30" dirty="0">
                <a:latin typeface="Arial"/>
                <a:cs typeface="Arial"/>
              </a:rPr>
              <a:t> </a:t>
            </a:r>
            <a:r>
              <a:rPr sz="2180" dirty="0">
                <a:latin typeface="Arial"/>
                <a:cs typeface="Arial"/>
              </a:rPr>
              <a:t>our</a:t>
            </a:r>
            <a:r>
              <a:rPr sz="2180" spc="30" dirty="0">
                <a:latin typeface="Arial"/>
                <a:cs typeface="Arial"/>
              </a:rPr>
              <a:t> </a:t>
            </a:r>
            <a:r>
              <a:rPr sz="2180" spc="-40" dirty="0">
                <a:latin typeface="Arial"/>
                <a:cs typeface="Arial"/>
              </a:rPr>
              <a:t>treatment</a:t>
            </a:r>
            <a:r>
              <a:rPr sz="2180" spc="20" dirty="0">
                <a:latin typeface="Arial"/>
                <a:cs typeface="Arial"/>
              </a:rPr>
              <a:t> </a:t>
            </a:r>
            <a:r>
              <a:rPr sz="2180" spc="-79" dirty="0">
                <a:latin typeface="Arial"/>
                <a:cs typeface="Arial"/>
              </a:rPr>
              <a:t>and</a:t>
            </a:r>
            <a:r>
              <a:rPr sz="2180" spc="30" dirty="0">
                <a:latin typeface="Arial"/>
                <a:cs typeface="Arial"/>
              </a:rPr>
              <a:t> </a:t>
            </a:r>
            <a:r>
              <a:rPr sz="2180" spc="-40" dirty="0">
                <a:latin typeface="Arial"/>
                <a:cs typeface="Arial"/>
              </a:rPr>
              <a:t>control</a:t>
            </a:r>
            <a:r>
              <a:rPr sz="2180" spc="30" dirty="0">
                <a:latin typeface="Arial"/>
                <a:cs typeface="Arial"/>
              </a:rPr>
              <a:t> </a:t>
            </a:r>
            <a:r>
              <a:rPr sz="2180" spc="-99" dirty="0">
                <a:latin typeface="Arial"/>
                <a:cs typeface="Arial"/>
              </a:rPr>
              <a:t>groups</a:t>
            </a:r>
            <a:r>
              <a:rPr sz="2180" spc="30" dirty="0">
                <a:latin typeface="Arial"/>
                <a:cs typeface="Arial"/>
              </a:rPr>
              <a:t> </a:t>
            </a:r>
            <a:r>
              <a:rPr sz="2180" spc="-139" dirty="0">
                <a:latin typeface="Arial"/>
                <a:cs typeface="Arial"/>
              </a:rPr>
              <a:t>are</a:t>
            </a:r>
            <a:r>
              <a:rPr sz="2180" spc="20" dirty="0">
                <a:latin typeface="Arial"/>
                <a:cs typeface="Arial"/>
              </a:rPr>
              <a:t> </a:t>
            </a:r>
            <a:r>
              <a:rPr sz="2180" spc="-79" dirty="0">
                <a:latin typeface="Arial"/>
                <a:cs typeface="Arial"/>
              </a:rPr>
              <a:t>balanced </a:t>
            </a:r>
            <a:r>
              <a:rPr sz="2180" dirty="0">
                <a:latin typeface="Arial"/>
                <a:cs typeface="Arial"/>
              </a:rPr>
              <a:t>with </a:t>
            </a:r>
            <a:r>
              <a:rPr sz="2180" spc="-99" dirty="0">
                <a:latin typeface="Arial"/>
                <a:cs typeface="Arial"/>
              </a:rPr>
              <a:t>respect</a:t>
            </a:r>
            <a:r>
              <a:rPr sz="2180" spc="30" dirty="0">
                <a:latin typeface="Arial"/>
                <a:cs typeface="Arial"/>
              </a:rPr>
              <a:t> </a:t>
            </a:r>
            <a:r>
              <a:rPr sz="2180" dirty="0">
                <a:latin typeface="Arial"/>
                <a:cs typeface="Arial"/>
              </a:rPr>
              <a:t>to</a:t>
            </a:r>
            <a:r>
              <a:rPr sz="2180" spc="20" dirty="0">
                <a:latin typeface="Arial"/>
                <a:cs typeface="Arial"/>
              </a:rPr>
              <a:t> </a:t>
            </a:r>
            <a:r>
              <a:rPr sz="2180" dirty="0">
                <a:latin typeface="Arial"/>
                <a:cs typeface="Arial"/>
              </a:rPr>
              <a:t>a</a:t>
            </a:r>
            <a:r>
              <a:rPr sz="2180" spc="20" dirty="0">
                <a:latin typeface="Arial"/>
                <a:cs typeface="Arial"/>
              </a:rPr>
              <a:t> </a:t>
            </a:r>
            <a:r>
              <a:rPr sz="2180" spc="-59" dirty="0">
                <a:latin typeface="Arial"/>
                <a:cs typeface="Arial"/>
              </a:rPr>
              <a:t>particular</a:t>
            </a:r>
            <a:r>
              <a:rPr sz="2180" spc="30" dirty="0">
                <a:latin typeface="Arial"/>
                <a:cs typeface="Arial"/>
              </a:rPr>
              <a:t> </a:t>
            </a:r>
            <a:r>
              <a:rPr sz="2180" spc="-89" dirty="0">
                <a:latin typeface="Arial"/>
                <a:cs typeface="Arial"/>
              </a:rPr>
              <a:t>variable,</a:t>
            </a:r>
            <a:r>
              <a:rPr sz="2180" spc="20" dirty="0">
                <a:latin typeface="Arial"/>
                <a:cs typeface="Arial"/>
              </a:rPr>
              <a:t> </a:t>
            </a:r>
            <a:r>
              <a:rPr sz="2180" spc="-188" dirty="0">
                <a:latin typeface="Arial"/>
                <a:cs typeface="Arial"/>
              </a:rPr>
              <a:t>we</a:t>
            </a:r>
            <a:r>
              <a:rPr sz="2180" spc="40" dirty="0">
                <a:latin typeface="Arial"/>
                <a:cs typeface="Arial"/>
              </a:rPr>
              <a:t> </a:t>
            </a:r>
            <a:r>
              <a:rPr sz="2180" spc="-99" dirty="0">
                <a:latin typeface="Arial"/>
                <a:cs typeface="Arial"/>
              </a:rPr>
              <a:t>may</a:t>
            </a:r>
            <a:r>
              <a:rPr sz="2180" spc="20" dirty="0">
                <a:latin typeface="Arial"/>
                <a:cs typeface="Arial"/>
              </a:rPr>
              <a:t> </a:t>
            </a:r>
            <a:r>
              <a:rPr sz="2180" spc="-109" dirty="0">
                <a:latin typeface="Arial"/>
                <a:cs typeface="Arial"/>
              </a:rPr>
              <a:t>also</a:t>
            </a:r>
            <a:r>
              <a:rPr sz="2180" spc="20" dirty="0">
                <a:latin typeface="Arial"/>
                <a:cs typeface="Arial"/>
              </a:rPr>
              <a:t> </a:t>
            </a:r>
            <a:r>
              <a:rPr sz="2180" spc="-119" dirty="0">
                <a:latin typeface="Arial"/>
                <a:cs typeface="Arial"/>
              </a:rPr>
              <a:t>employ</a:t>
            </a:r>
            <a:r>
              <a:rPr sz="2180" spc="30" dirty="0">
                <a:latin typeface="Arial"/>
                <a:cs typeface="Arial"/>
              </a:rPr>
              <a:t> </a:t>
            </a:r>
            <a:r>
              <a:rPr sz="2180" spc="-20" dirty="0">
                <a:solidFill>
                  <a:srgbClr val="00B0F0"/>
                </a:solidFill>
                <a:latin typeface="Arial"/>
                <a:cs typeface="Arial"/>
              </a:rPr>
              <a:t>blocking</a:t>
            </a:r>
            <a:r>
              <a:rPr sz="2180" spc="-20" dirty="0">
                <a:latin typeface="Arial"/>
                <a:cs typeface="Arial"/>
              </a:rPr>
              <a:t>:</a:t>
            </a:r>
            <a:endParaRPr sz="2180">
              <a:latin typeface="Arial"/>
              <a:cs typeface="Arial"/>
            </a:endParaRPr>
          </a:p>
        </p:txBody>
      </p:sp>
      <p:pic>
        <p:nvPicPr>
          <p:cNvPr id="33" name="object 4">
            <a:extLst>
              <a:ext uri="{FF2B5EF4-FFF2-40B4-BE49-F238E27FC236}">
                <a16:creationId xmlns:a16="http://schemas.microsoft.com/office/drawing/2014/main" id="{ABE817E4-8DDB-56B3-2E18-348C02EBFA5F}"/>
              </a:ext>
            </a:extLst>
          </p:cNvPr>
          <p:cNvPicPr/>
          <p:nvPr/>
        </p:nvPicPr>
        <p:blipFill>
          <a:blip r:embed="rId2" cstate="print"/>
          <a:stretch>
            <a:fillRect/>
          </a:stretch>
        </p:blipFill>
        <p:spPr>
          <a:xfrm>
            <a:off x="5781503" y="1625106"/>
            <a:ext cx="3915581" cy="4609046"/>
          </a:xfrm>
          <a:prstGeom prst="rect">
            <a:avLst/>
          </a:prstGeom>
        </p:spPr>
      </p:pic>
    </p:spTree>
    <p:extLst>
      <p:ext uri="{BB962C8B-B14F-4D97-AF65-F5344CB8AC3E}">
        <p14:creationId xmlns:p14="http://schemas.microsoft.com/office/powerpoint/2010/main" val="3828468278"/>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6667979"/>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a:pPr>
            <a:r>
              <a:rPr lang="en-US" sz="2000" i="1" dirty="0">
                <a:latin typeface="Helvetica" pitchFamily="2" charset="0"/>
              </a:rPr>
              <a:t>We all scream for ice cream</a:t>
            </a:r>
            <a:r>
              <a:rPr lang="en-US" sz="2000" dirty="0">
                <a:latin typeface="Helvetica" pitchFamily="2" charset="0"/>
              </a:rPr>
              <a:t>: An investigator decides to look at the relationship between ice cream consumption and public welfare in New England. She finds that higher levels of ice cream consumption are associated with more deaths by drowning and concludes that ice cream represents a clear and present danger to the public.</a:t>
            </a:r>
          </a:p>
          <a:p>
            <a:pPr marL="457200" indent="-457200">
              <a:buFont typeface="+mj-lt"/>
              <a:buAutoNum type="alphaLcParenR"/>
            </a:pPr>
            <a:r>
              <a:rPr lang="en-US" sz="2000" i="1" dirty="0">
                <a:latin typeface="Helvetica" pitchFamily="2" charset="0"/>
              </a:rPr>
              <a:t>Nurse </a:t>
            </a:r>
            <a:r>
              <a:rPr lang="en-US" sz="2000" i="1" dirty="0" err="1">
                <a:latin typeface="Helvetica" pitchFamily="2" charset="0"/>
              </a:rPr>
              <a:t>Ratched</a:t>
            </a:r>
            <a:r>
              <a:rPr lang="en-US" sz="2000" i="1" dirty="0">
                <a:latin typeface="Helvetica" pitchFamily="2" charset="0"/>
              </a:rPr>
              <a:t> is ready to see you now</a:t>
            </a:r>
            <a:r>
              <a:rPr lang="en-US" sz="2000" dirty="0">
                <a:latin typeface="Helvetica" pitchFamily="2" charset="0"/>
              </a:rPr>
              <a:t>: A researcher observes that towns with higher numbers of doctors also report higher numbers of crimes. They conclude that doctors must commit crimes at higher rate than the general population does.</a:t>
            </a:r>
          </a:p>
          <a:p>
            <a:pPr marL="457200" indent="-457200">
              <a:buFont typeface="+mj-lt"/>
              <a:buAutoNum type="alphaLcParenR"/>
            </a:pPr>
            <a:r>
              <a:rPr lang="en-US" sz="2000" i="1" dirty="0">
                <a:latin typeface="Helvetica" pitchFamily="2" charset="0"/>
              </a:rPr>
              <a:t>Get a move on</a:t>
            </a:r>
            <a:r>
              <a:rPr lang="en-US" sz="2000" dirty="0">
                <a:latin typeface="Helvetica" pitchFamily="2" charset="0"/>
              </a:rPr>
              <a:t>: A physician notices that heart disease occurs more frequently in patients who are less physically active. On the basis of this observation, she starts recommending that all of her patients engage in at least thirty minutes of exercise every day.</a:t>
            </a:r>
          </a:p>
        </p:txBody>
      </p:sp>
    </p:spTree>
    <p:extLst>
      <p:ext uri="{BB962C8B-B14F-4D97-AF65-F5344CB8AC3E}">
        <p14:creationId xmlns:p14="http://schemas.microsoft.com/office/powerpoint/2010/main" val="3179554539"/>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4205767"/>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a:pPr>
            <a:r>
              <a:rPr lang="en-US" sz="2000" i="1" dirty="0">
                <a:latin typeface="Helvetica" pitchFamily="2" charset="0"/>
              </a:rPr>
              <a:t>We all scream for ice cream</a:t>
            </a:r>
            <a:r>
              <a:rPr lang="en-US" sz="2000" dirty="0">
                <a:latin typeface="Helvetica" pitchFamily="2" charset="0"/>
              </a:rPr>
              <a:t>: An investigator decides to look at the relationship between ice cream consumption and public welfare in New England. She finds that higher levels of ice cream consumption are associated with more deaths by drowning and concludes that ice cream represents a clear and present danger to the public.</a:t>
            </a:r>
          </a:p>
        </p:txBody>
      </p:sp>
    </p:spTree>
    <p:extLst>
      <p:ext uri="{BB962C8B-B14F-4D97-AF65-F5344CB8AC3E}">
        <p14:creationId xmlns:p14="http://schemas.microsoft.com/office/powerpoint/2010/main" val="30984254"/>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3897990"/>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startAt="2"/>
            </a:pPr>
            <a:r>
              <a:rPr lang="en-US" sz="2000" i="1" dirty="0">
                <a:latin typeface="Helvetica" pitchFamily="2" charset="0"/>
              </a:rPr>
              <a:t>Nurse </a:t>
            </a:r>
            <a:r>
              <a:rPr lang="en-US" sz="2000" i="1" dirty="0" err="1">
                <a:latin typeface="Helvetica" pitchFamily="2" charset="0"/>
              </a:rPr>
              <a:t>Ratched</a:t>
            </a:r>
            <a:r>
              <a:rPr lang="en-US" sz="2000" i="1" dirty="0">
                <a:latin typeface="Helvetica" pitchFamily="2" charset="0"/>
              </a:rPr>
              <a:t> is ready to see you now</a:t>
            </a:r>
            <a:r>
              <a:rPr lang="en-US" sz="2000" dirty="0">
                <a:latin typeface="Helvetica" pitchFamily="2" charset="0"/>
              </a:rPr>
              <a:t>: A researcher observes that towns with higher numbers of doctors also report higher numbers of crimes. They conclude that doctors must commit crimes at higher rate than the general population does.</a:t>
            </a:r>
          </a:p>
        </p:txBody>
      </p:sp>
    </p:spTree>
    <p:extLst>
      <p:ext uri="{BB962C8B-B14F-4D97-AF65-F5344CB8AC3E}">
        <p14:creationId xmlns:p14="http://schemas.microsoft.com/office/powerpoint/2010/main" val="2260270623"/>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3897990"/>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startAt="3"/>
            </a:pPr>
            <a:r>
              <a:rPr lang="en-US" sz="2000" i="1" dirty="0">
                <a:latin typeface="Helvetica" pitchFamily="2" charset="0"/>
              </a:rPr>
              <a:t>Get a move on</a:t>
            </a:r>
            <a:r>
              <a:rPr lang="en-US" sz="2000" dirty="0">
                <a:latin typeface="Helvetica" pitchFamily="2" charset="0"/>
              </a:rPr>
              <a:t>: A physician notices that heart disease occurs more frequently in patients who are less physically active. On the basis of this observation, she starts recommending that all of her patients engage in at least thirty minutes of exercise every day.</a:t>
            </a:r>
          </a:p>
        </p:txBody>
      </p:sp>
    </p:spTree>
    <p:extLst>
      <p:ext uri="{BB962C8B-B14F-4D97-AF65-F5344CB8AC3E}">
        <p14:creationId xmlns:p14="http://schemas.microsoft.com/office/powerpoint/2010/main" val="921589512"/>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664869"/>
            <a:ext cx="8480773" cy="5918736"/>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Work with your group to complete the problem below.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A study is designed to test the effect of light level on exam performance of students. The researcher believes that light levels might have different effects on people who wear glasses and people who don’t, so they want to make sure both groups of people are equally represented in each treatment. The treatments are fluorescent overhead lighting, yellow overhead lighting, and no overhead lighting (only desk lamps). In this experiment: </a:t>
            </a:r>
          </a:p>
          <a:p>
            <a:pPr marL="99412" marR="35235">
              <a:lnSpc>
                <a:spcPct val="102600"/>
              </a:lnSpc>
              <a:spcBef>
                <a:spcPts val="109"/>
              </a:spcBef>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spc="-109" dirty="0">
                <a:latin typeface="Arial"/>
                <a:cs typeface="Arial"/>
              </a:rPr>
              <a:t>What is the response variable?</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spc="-109" dirty="0">
                <a:latin typeface="Arial"/>
                <a:cs typeface="Arial"/>
              </a:rPr>
              <a:t>What is the explanatory variable? What are its levels?</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dirty="0">
                <a:effectLst/>
                <a:latin typeface="Helvetica" pitchFamily="2" charset="0"/>
              </a:rPr>
              <a:t>What is the blocking variable? What are its levels?</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endParaRPr lang="en-US" sz="2000" spc="-109" dirty="0">
              <a:latin typeface="Arial"/>
              <a:cs typeface="Arial"/>
            </a:endParaRPr>
          </a:p>
          <a:p>
            <a:pPr marL="99412" marR="35235">
              <a:lnSpc>
                <a:spcPct val="102600"/>
              </a:lnSpc>
              <a:spcBef>
                <a:spcPts val="109"/>
              </a:spcBef>
            </a:pPr>
            <a:endParaRPr lang="en-US" sz="2000" i="1" spc="-20" dirty="0">
              <a:latin typeface="Arial"/>
              <a:cs typeface="Arial"/>
            </a:endParaRPr>
          </a:p>
        </p:txBody>
      </p:sp>
    </p:spTree>
    <p:extLst>
      <p:ext uri="{BB962C8B-B14F-4D97-AF65-F5344CB8AC3E}">
        <p14:creationId xmlns:p14="http://schemas.microsoft.com/office/powerpoint/2010/main" val="374935612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2" name="object 3">
            <a:extLst>
              <a:ext uri="{FF2B5EF4-FFF2-40B4-BE49-F238E27FC236}">
                <a16:creationId xmlns:a16="http://schemas.microsoft.com/office/drawing/2014/main" id="{AB01AAEB-6FC0-5426-16D0-A82791DB9A20}"/>
              </a:ext>
            </a:extLst>
          </p:cNvPr>
          <p:cNvSpPr txBox="1"/>
          <p:nvPr/>
        </p:nvSpPr>
        <p:spPr>
          <a:xfrm>
            <a:off x="3537102" y="637143"/>
            <a:ext cx="6963701" cy="973388"/>
          </a:xfrm>
          <a:prstGeom prst="rect">
            <a:avLst/>
          </a:prstGeom>
        </p:spPr>
        <p:txBody>
          <a:bodyPr vert="horz" wrap="square" lIns="0" tIns="159810" rIns="0" bIns="0" rtlCol="0">
            <a:spAutoFit/>
          </a:bodyPr>
          <a:lstStyle/>
          <a:p>
            <a:pPr marL="25168">
              <a:spcBef>
                <a:spcPts val="1258"/>
              </a:spcBef>
            </a:pPr>
            <a:r>
              <a:rPr sz="2180" spc="-40" dirty="0">
                <a:solidFill>
                  <a:srgbClr val="00B0F0"/>
                </a:solidFill>
                <a:latin typeface="Arial"/>
                <a:cs typeface="Arial"/>
              </a:rPr>
              <a:t>Identifying</a:t>
            </a:r>
            <a:r>
              <a:rPr sz="2180" spc="30" dirty="0">
                <a:solidFill>
                  <a:srgbClr val="00B0F0"/>
                </a:solidFill>
                <a:latin typeface="Arial"/>
                <a:cs typeface="Arial"/>
              </a:rPr>
              <a:t> </a:t>
            </a:r>
            <a:r>
              <a:rPr sz="2180" spc="-89" dirty="0">
                <a:solidFill>
                  <a:srgbClr val="00B0F0"/>
                </a:solidFill>
                <a:latin typeface="Arial"/>
                <a:cs typeface="Arial"/>
              </a:rPr>
              <a:t>Variable</a:t>
            </a:r>
            <a:r>
              <a:rPr sz="2180" spc="30" dirty="0">
                <a:solidFill>
                  <a:srgbClr val="00B0F0"/>
                </a:solidFill>
                <a:latin typeface="Arial"/>
                <a:cs typeface="Arial"/>
              </a:rPr>
              <a:t> </a:t>
            </a:r>
            <a:r>
              <a:rPr sz="2180" spc="-20" dirty="0">
                <a:solidFill>
                  <a:srgbClr val="00B0F0"/>
                </a:solidFill>
                <a:latin typeface="Arial"/>
                <a:cs typeface="Arial"/>
              </a:rPr>
              <a:t>Types:</a:t>
            </a:r>
            <a:endParaRPr sz="2180">
              <a:latin typeface="Arial"/>
              <a:cs typeface="Arial"/>
            </a:endParaRPr>
          </a:p>
          <a:p>
            <a:pPr marL="25168">
              <a:spcBef>
                <a:spcPts val="1050"/>
              </a:spcBef>
            </a:pPr>
            <a:r>
              <a:rPr sz="2180" spc="-119" dirty="0">
                <a:latin typeface="Arial"/>
                <a:cs typeface="Arial"/>
              </a:rPr>
              <a:t>Take</a:t>
            </a:r>
            <a:r>
              <a:rPr sz="2180" spc="-4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couple</a:t>
            </a:r>
            <a:r>
              <a:rPr sz="2180" spc="-10" dirty="0">
                <a:latin typeface="Arial"/>
                <a:cs typeface="Arial"/>
              </a:rPr>
              <a:t> </a:t>
            </a:r>
            <a:r>
              <a:rPr sz="2180" spc="-69" dirty="0">
                <a:latin typeface="Arial"/>
                <a:cs typeface="Arial"/>
              </a:rPr>
              <a:t>minutes</a:t>
            </a:r>
            <a:r>
              <a:rPr sz="2180" spc="-20" dirty="0">
                <a:latin typeface="Arial"/>
                <a:cs typeface="Arial"/>
              </a:rPr>
              <a:t> on</a:t>
            </a:r>
            <a:r>
              <a:rPr sz="2180" spc="-10" dirty="0">
                <a:latin typeface="Arial"/>
                <a:cs typeface="Arial"/>
              </a:rPr>
              <a:t> </a:t>
            </a:r>
            <a:r>
              <a:rPr sz="2180" spc="-50" dirty="0">
                <a:latin typeface="Arial"/>
                <a:cs typeface="Arial"/>
              </a:rPr>
              <a:t>your</a:t>
            </a:r>
            <a:r>
              <a:rPr sz="2180" spc="-10" dirty="0">
                <a:latin typeface="Arial"/>
                <a:cs typeface="Arial"/>
              </a:rPr>
              <a:t> </a:t>
            </a:r>
            <a:r>
              <a:rPr sz="2180" spc="-89" dirty="0">
                <a:latin typeface="Arial"/>
                <a:cs typeface="Arial"/>
              </a:rPr>
              <a:t>own</a:t>
            </a:r>
            <a:r>
              <a:rPr sz="2180" spc="-20" dirty="0">
                <a:latin typeface="Arial"/>
                <a:cs typeface="Arial"/>
              </a:rPr>
              <a:t> </a:t>
            </a:r>
            <a:r>
              <a:rPr sz="2180" dirty="0">
                <a:latin typeface="Arial"/>
                <a:cs typeface="Arial"/>
              </a:rPr>
              <a:t>to</a:t>
            </a:r>
            <a:r>
              <a:rPr sz="2180" spc="-10" dirty="0">
                <a:latin typeface="Arial"/>
                <a:cs typeface="Arial"/>
              </a:rPr>
              <a:t> </a:t>
            </a:r>
            <a:r>
              <a:rPr sz="2180" spc="-159" dirty="0">
                <a:latin typeface="Arial"/>
                <a:cs typeface="Arial"/>
              </a:rPr>
              <a:t>answer</a:t>
            </a:r>
            <a:r>
              <a:rPr sz="2180" spc="10" dirty="0">
                <a:latin typeface="Arial"/>
                <a:cs typeface="Arial"/>
              </a:rPr>
              <a:t> </a:t>
            </a:r>
            <a:r>
              <a:rPr sz="2180" dirty="0">
                <a:latin typeface="Arial"/>
                <a:cs typeface="Arial"/>
              </a:rPr>
              <a:t>the</a:t>
            </a:r>
            <a:r>
              <a:rPr sz="2180" spc="-20" dirty="0">
                <a:latin typeface="Arial"/>
                <a:cs typeface="Arial"/>
              </a:rPr>
              <a:t> following:</a:t>
            </a:r>
            <a:endParaRPr sz="2180">
              <a:latin typeface="Arial"/>
              <a:cs typeface="Arial"/>
            </a:endParaRPr>
          </a:p>
        </p:txBody>
      </p:sp>
      <p:sp>
        <p:nvSpPr>
          <p:cNvPr id="5" name="object 6">
            <a:extLst>
              <a:ext uri="{FF2B5EF4-FFF2-40B4-BE49-F238E27FC236}">
                <a16:creationId xmlns:a16="http://schemas.microsoft.com/office/drawing/2014/main" id="{61D1AC50-16CD-7024-95E1-DCF1C90790AA}"/>
              </a:ext>
            </a:extLst>
          </p:cNvPr>
          <p:cNvSpPr txBox="1"/>
          <p:nvPr/>
        </p:nvSpPr>
        <p:spPr>
          <a:xfrm>
            <a:off x="4086194" y="1569806"/>
            <a:ext cx="7195235" cy="1242351"/>
          </a:xfrm>
          <a:prstGeom prst="rect">
            <a:avLst/>
          </a:prstGeom>
        </p:spPr>
        <p:txBody>
          <a:bodyPr vert="horz" wrap="square" lIns="0" tIns="134643" rIns="0" bIns="0" rtlCol="0">
            <a:spAutoFit/>
          </a:bodyPr>
          <a:lstStyle/>
          <a:p>
            <a:pPr marL="25168">
              <a:spcBef>
                <a:spcPts val="1060"/>
              </a:spcBef>
            </a:pPr>
            <a:r>
              <a:rPr sz="2180" dirty="0">
                <a:latin typeface="Arial"/>
                <a:cs typeface="Arial"/>
              </a:rPr>
              <a:t>What</a:t>
            </a:r>
            <a:r>
              <a:rPr sz="2180" spc="-20"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observational</a:t>
            </a:r>
            <a:r>
              <a:rPr sz="2180" spc="-20" dirty="0">
                <a:latin typeface="Arial"/>
                <a:cs typeface="Arial"/>
              </a:rPr>
              <a:t> </a:t>
            </a:r>
            <a:r>
              <a:rPr sz="2180" dirty="0">
                <a:latin typeface="Arial"/>
                <a:cs typeface="Arial"/>
              </a:rPr>
              <a:t>unit</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our</a:t>
            </a:r>
            <a:r>
              <a:rPr sz="2180" spc="-20" dirty="0">
                <a:latin typeface="Arial"/>
                <a:cs typeface="Arial"/>
              </a:rPr>
              <a:t> dataset?</a:t>
            </a:r>
            <a:endParaRPr sz="2180" dirty="0">
              <a:latin typeface="Arial"/>
              <a:cs typeface="Arial"/>
            </a:endParaRPr>
          </a:p>
          <a:p>
            <a:pPr marL="25168" marR="10067">
              <a:lnSpc>
                <a:spcPct val="102600"/>
              </a:lnSpc>
              <a:spcBef>
                <a:spcPts val="793"/>
              </a:spcBef>
            </a:pPr>
            <a:r>
              <a:rPr sz="2180" spc="-69" dirty="0">
                <a:latin typeface="Arial"/>
                <a:cs typeface="Arial"/>
              </a:rPr>
              <a:t>For</a:t>
            </a:r>
            <a:r>
              <a:rPr sz="2180" spc="-20" dirty="0">
                <a:latin typeface="Arial"/>
                <a:cs typeface="Arial"/>
              </a:rPr>
              <a:t> </a:t>
            </a:r>
            <a:r>
              <a:rPr sz="2180" spc="-149" dirty="0">
                <a:latin typeface="Arial"/>
                <a:cs typeface="Arial"/>
              </a:rPr>
              <a:t>each</a:t>
            </a:r>
            <a:r>
              <a:rPr sz="218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139" dirty="0">
                <a:latin typeface="Arial"/>
                <a:cs typeface="Arial"/>
              </a:rPr>
              <a:t>spreadsheet,</a:t>
            </a:r>
            <a:r>
              <a:rPr sz="2180" spc="-10" dirty="0">
                <a:latin typeface="Arial"/>
                <a:cs typeface="Arial"/>
              </a:rPr>
              <a:t> </a:t>
            </a:r>
            <a:r>
              <a:rPr sz="2180" dirty="0">
                <a:latin typeface="Arial"/>
                <a:cs typeface="Arial"/>
              </a:rPr>
              <a:t>is</a:t>
            </a:r>
            <a:r>
              <a:rPr sz="2180" spc="-10" dirty="0">
                <a:latin typeface="Arial"/>
                <a:cs typeface="Arial"/>
              </a:rPr>
              <a:t> </a:t>
            </a:r>
            <a:r>
              <a:rPr sz="2180" spc="99" dirty="0">
                <a:latin typeface="Arial"/>
                <a:cs typeface="Arial"/>
              </a:rPr>
              <a:t>it</a:t>
            </a:r>
            <a:r>
              <a:rPr sz="2180" spc="-10" dirty="0">
                <a:latin typeface="Arial"/>
                <a:cs typeface="Arial"/>
              </a:rPr>
              <a:t> </a:t>
            </a:r>
            <a:r>
              <a:rPr sz="2180" spc="-89" dirty="0">
                <a:latin typeface="Arial"/>
                <a:cs typeface="Arial"/>
              </a:rPr>
              <a:t>discrete,</a:t>
            </a:r>
            <a:r>
              <a:rPr sz="2180" spc="-10" dirty="0">
                <a:latin typeface="Arial"/>
                <a:cs typeface="Arial"/>
              </a:rPr>
              <a:t> </a:t>
            </a:r>
            <a:r>
              <a:rPr sz="2180" spc="-50" dirty="0">
                <a:latin typeface="Arial"/>
                <a:cs typeface="Arial"/>
              </a:rPr>
              <a:t>continuous, ordinal,</a:t>
            </a:r>
            <a:r>
              <a:rPr sz="2180" spc="-79" dirty="0">
                <a:latin typeface="Arial"/>
                <a:cs typeface="Arial"/>
              </a:rPr>
              <a:t> </a:t>
            </a:r>
            <a:r>
              <a:rPr sz="2180" dirty="0">
                <a:latin typeface="Arial"/>
                <a:cs typeface="Arial"/>
              </a:rPr>
              <a:t>or</a:t>
            </a:r>
            <a:r>
              <a:rPr sz="2180" spc="-69" dirty="0">
                <a:latin typeface="Arial"/>
                <a:cs typeface="Arial"/>
              </a:rPr>
              <a:t> </a:t>
            </a:r>
            <a:r>
              <a:rPr sz="2180" spc="-20" dirty="0">
                <a:latin typeface="Arial"/>
                <a:cs typeface="Arial"/>
              </a:rPr>
              <a:t>nominal?</a:t>
            </a:r>
            <a:endParaRPr sz="2180" dirty="0">
              <a:latin typeface="Arial"/>
              <a:cs typeface="Arial"/>
            </a:endParaRPr>
          </a:p>
        </p:txBody>
      </p:sp>
    </p:spTree>
    <p:extLst>
      <p:ext uri="{BB962C8B-B14F-4D97-AF65-F5344CB8AC3E}">
        <p14:creationId xmlns:p14="http://schemas.microsoft.com/office/powerpoint/2010/main" val="370161762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2" name="object 3">
            <a:extLst>
              <a:ext uri="{FF2B5EF4-FFF2-40B4-BE49-F238E27FC236}">
                <a16:creationId xmlns:a16="http://schemas.microsoft.com/office/drawing/2014/main" id="{AB01AAEB-6FC0-5426-16D0-A82791DB9A20}"/>
              </a:ext>
            </a:extLst>
          </p:cNvPr>
          <p:cNvSpPr txBox="1"/>
          <p:nvPr/>
        </p:nvSpPr>
        <p:spPr>
          <a:xfrm>
            <a:off x="3537102" y="637143"/>
            <a:ext cx="6963701" cy="973388"/>
          </a:xfrm>
          <a:prstGeom prst="rect">
            <a:avLst/>
          </a:prstGeom>
        </p:spPr>
        <p:txBody>
          <a:bodyPr vert="horz" wrap="square" lIns="0" tIns="159810" rIns="0" bIns="0" rtlCol="0">
            <a:spAutoFit/>
          </a:bodyPr>
          <a:lstStyle/>
          <a:p>
            <a:pPr marL="25168">
              <a:spcBef>
                <a:spcPts val="1258"/>
              </a:spcBef>
            </a:pPr>
            <a:r>
              <a:rPr sz="2180" spc="-40" dirty="0">
                <a:solidFill>
                  <a:srgbClr val="00B0F0"/>
                </a:solidFill>
                <a:latin typeface="Arial"/>
                <a:cs typeface="Arial"/>
              </a:rPr>
              <a:t>Identifying</a:t>
            </a:r>
            <a:r>
              <a:rPr sz="2180" spc="30" dirty="0">
                <a:solidFill>
                  <a:srgbClr val="00B0F0"/>
                </a:solidFill>
                <a:latin typeface="Arial"/>
                <a:cs typeface="Arial"/>
              </a:rPr>
              <a:t> </a:t>
            </a:r>
            <a:r>
              <a:rPr sz="2180" spc="-89" dirty="0">
                <a:solidFill>
                  <a:srgbClr val="00B0F0"/>
                </a:solidFill>
                <a:latin typeface="Arial"/>
                <a:cs typeface="Arial"/>
              </a:rPr>
              <a:t>Variable</a:t>
            </a:r>
            <a:r>
              <a:rPr sz="2180" spc="30" dirty="0">
                <a:solidFill>
                  <a:srgbClr val="00B0F0"/>
                </a:solidFill>
                <a:latin typeface="Arial"/>
                <a:cs typeface="Arial"/>
              </a:rPr>
              <a:t> </a:t>
            </a:r>
            <a:r>
              <a:rPr sz="2180" spc="-20" dirty="0">
                <a:solidFill>
                  <a:srgbClr val="00B0F0"/>
                </a:solidFill>
                <a:latin typeface="Arial"/>
                <a:cs typeface="Arial"/>
              </a:rPr>
              <a:t>Types:</a:t>
            </a:r>
            <a:endParaRPr sz="2180">
              <a:latin typeface="Arial"/>
              <a:cs typeface="Arial"/>
            </a:endParaRPr>
          </a:p>
          <a:p>
            <a:pPr marL="25168">
              <a:spcBef>
                <a:spcPts val="1050"/>
              </a:spcBef>
            </a:pPr>
            <a:r>
              <a:rPr sz="2180" spc="-119" dirty="0">
                <a:latin typeface="Arial"/>
                <a:cs typeface="Arial"/>
              </a:rPr>
              <a:t>Take</a:t>
            </a:r>
            <a:r>
              <a:rPr sz="2180" spc="-4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couple</a:t>
            </a:r>
            <a:r>
              <a:rPr sz="2180" spc="-10" dirty="0">
                <a:latin typeface="Arial"/>
                <a:cs typeface="Arial"/>
              </a:rPr>
              <a:t> </a:t>
            </a:r>
            <a:r>
              <a:rPr sz="2180" spc="-69" dirty="0">
                <a:latin typeface="Arial"/>
                <a:cs typeface="Arial"/>
              </a:rPr>
              <a:t>minutes</a:t>
            </a:r>
            <a:r>
              <a:rPr sz="2180" spc="-20" dirty="0">
                <a:latin typeface="Arial"/>
                <a:cs typeface="Arial"/>
              </a:rPr>
              <a:t> on</a:t>
            </a:r>
            <a:r>
              <a:rPr sz="2180" spc="-10" dirty="0">
                <a:latin typeface="Arial"/>
                <a:cs typeface="Arial"/>
              </a:rPr>
              <a:t> </a:t>
            </a:r>
            <a:r>
              <a:rPr sz="2180" spc="-50" dirty="0">
                <a:latin typeface="Arial"/>
                <a:cs typeface="Arial"/>
              </a:rPr>
              <a:t>your</a:t>
            </a:r>
            <a:r>
              <a:rPr sz="2180" spc="-10" dirty="0">
                <a:latin typeface="Arial"/>
                <a:cs typeface="Arial"/>
              </a:rPr>
              <a:t> </a:t>
            </a:r>
            <a:r>
              <a:rPr sz="2180" spc="-89" dirty="0">
                <a:latin typeface="Arial"/>
                <a:cs typeface="Arial"/>
              </a:rPr>
              <a:t>own</a:t>
            </a:r>
            <a:r>
              <a:rPr sz="2180" spc="-20" dirty="0">
                <a:latin typeface="Arial"/>
                <a:cs typeface="Arial"/>
              </a:rPr>
              <a:t> </a:t>
            </a:r>
            <a:r>
              <a:rPr sz="2180" dirty="0">
                <a:latin typeface="Arial"/>
                <a:cs typeface="Arial"/>
              </a:rPr>
              <a:t>to</a:t>
            </a:r>
            <a:r>
              <a:rPr sz="2180" spc="-10" dirty="0">
                <a:latin typeface="Arial"/>
                <a:cs typeface="Arial"/>
              </a:rPr>
              <a:t> </a:t>
            </a:r>
            <a:r>
              <a:rPr sz="2180" spc="-159" dirty="0">
                <a:latin typeface="Arial"/>
                <a:cs typeface="Arial"/>
              </a:rPr>
              <a:t>answer</a:t>
            </a:r>
            <a:r>
              <a:rPr sz="2180" spc="10" dirty="0">
                <a:latin typeface="Arial"/>
                <a:cs typeface="Arial"/>
              </a:rPr>
              <a:t> </a:t>
            </a:r>
            <a:r>
              <a:rPr sz="2180" dirty="0">
                <a:latin typeface="Arial"/>
                <a:cs typeface="Arial"/>
              </a:rPr>
              <a:t>the</a:t>
            </a:r>
            <a:r>
              <a:rPr sz="2180" spc="-20" dirty="0">
                <a:latin typeface="Arial"/>
                <a:cs typeface="Arial"/>
              </a:rPr>
              <a:t> following:</a:t>
            </a:r>
            <a:endParaRPr sz="2180">
              <a:latin typeface="Arial"/>
              <a:cs typeface="Arial"/>
            </a:endParaRPr>
          </a:p>
        </p:txBody>
      </p:sp>
      <p:sp>
        <p:nvSpPr>
          <p:cNvPr id="5" name="object 6">
            <a:extLst>
              <a:ext uri="{FF2B5EF4-FFF2-40B4-BE49-F238E27FC236}">
                <a16:creationId xmlns:a16="http://schemas.microsoft.com/office/drawing/2014/main" id="{61D1AC50-16CD-7024-95E1-DCF1C90790AA}"/>
              </a:ext>
            </a:extLst>
          </p:cNvPr>
          <p:cNvSpPr txBox="1"/>
          <p:nvPr/>
        </p:nvSpPr>
        <p:spPr>
          <a:xfrm>
            <a:off x="4086194" y="1569806"/>
            <a:ext cx="7195235" cy="1242351"/>
          </a:xfrm>
          <a:prstGeom prst="rect">
            <a:avLst/>
          </a:prstGeom>
        </p:spPr>
        <p:txBody>
          <a:bodyPr vert="horz" wrap="square" lIns="0" tIns="134643" rIns="0" bIns="0" rtlCol="0">
            <a:spAutoFit/>
          </a:bodyPr>
          <a:lstStyle/>
          <a:p>
            <a:pPr marL="25168">
              <a:spcBef>
                <a:spcPts val="1060"/>
              </a:spcBef>
            </a:pPr>
            <a:r>
              <a:rPr sz="2180" dirty="0">
                <a:latin typeface="Arial"/>
                <a:cs typeface="Arial"/>
              </a:rPr>
              <a:t>What</a:t>
            </a:r>
            <a:r>
              <a:rPr sz="2180" spc="-20"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observational</a:t>
            </a:r>
            <a:r>
              <a:rPr sz="2180" spc="-20" dirty="0">
                <a:latin typeface="Arial"/>
                <a:cs typeface="Arial"/>
              </a:rPr>
              <a:t> </a:t>
            </a:r>
            <a:r>
              <a:rPr sz="2180" dirty="0">
                <a:latin typeface="Arial"/>
                <a:cs typeface="Arial"/>
              </a:rPr>
              <a:t>unit</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our</a:t>
            </a:r>
            <a:r>
              <a:rPr sz="2180" spc="-20" dirty="0">
                <a:latin typeface="Arial"/>
                <a:cs typeface="Arial"/>
              </a:rPr>
              <a:t> dataset?</a:t>
            </a:r>
            <a:endParaRPr sz="2180" dirty="0">
              <a:latin typeface="Arial"/>
              <a:cs typeface="Arial"/>
            </a:endParaRPr>
          </a:p>
          <a:p>
            <a:pPr marL="25168" marR="10067">
              <a:lnSpc>
                <a:spcPct val="102600"/>
              </a:lnSpc>
              <a:spcBef>
                <a:spcPts val="793"/>
              </a:spcBef>
            </a:pPr>
            <a:r>
              <a:rPr sz="2180" spc="-69" dirty="0">
                <a:latin typeface="Arial"/>
                <a:cs typeface="Arial"/>
              </a:rPr>
              <a:t>For</a:t>
            </a:r>
            <a:r>
              <a:rPr sz="2180" spc="-20" dirty="0">
                <a:latin typeface="Arial"/>
                <a:cs typeface="Arial"/>
              </a:rPr>
              <a:t> </a:t>
            </a:r>
            <a:r>
              <a:rPr sz="2180" spc="-149" dirty="0">
                <a:latin typeface="Arial"/>
                <a:cs typeface="Arial"/>
              </a:rPr>
              <a:t>each</a:t>
            </a:r>
            <a:r>
              <a:rPr sz="218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139" dirty="0">
                <a:latin typeface="Arial"/>
                <a:cs typeface="Arial"/>
              </a:rPr>
              <a:t>spreadsheet,</a:t>
            </a:r>
            <a:r>
              <a:rPr sz="2180" spc="-10" dirty="0">
                <a:latin typeface="Arial"/>
                <a:cs typeface="Arial"/>
              </a:rPr>
              <a:t> </a:t>
            </a:r>
            <a:r>
              <a:rPr sz="2180" dirty="0">
                <a:latin typeface="Arial"/>
                <a:cs typeface="Arial"/>
              </a:rPr>
              <a:t>is</a:t>
            </a:r>
            <a:r>
              <a:rPr sz="2180" spc="-10" dirty="0">
                <a:latin typeface="Arial"/>
                <a:cs typeface="Arial"/>
              </a:rPr>
              <a:t> </a:t>
            </a:r>
            <a:r>
              <a:rPr sz="2180" spc="99" dirty="0">
                <a:latin typeface="Arial"/>
                <a:cs typeface="Arial"/>
              </a:rPr>
              <a:t>it</a:t>
            </a:r>
            <a:r>
              <a:rPr sz="2180" spc="-10" dirty="0">
                <a:latin typeface="Arial"/>
                <a:cs typeface="Arial"/>
              </a:rPr>
              <a:t> </a:t>
            </a:r>
            <a:r>
              <a:rPr sz="2180" spc="-89" dirty="0">
                <a:latin typeface="Arial"/>
                <a:cs typeface="Arial"/>
              </a:rPr>
              <a:t>discrete,</a:t>
            </a:r>
            <a:r>
              <a:rPr sz="2180" spc="-10" dirty="0">
                <a:latin typeface="Arial"/>
                <a:cs typeface="Arial"/>
              </a:rPr>
              <a:t> </a:t>
            </a:r>
            <a:r>
              <a:rPr sz="2180" spc="-50" dirty="0">
                <a:latin typeface="Arial"/>
                <a:cs typeface="Arial"/>
              </a:rPr>
              <a:t>continuous, ordinal,</a:t>
            </a:r>
            <a:r>
              <a:rPr sz="2180" spc="-79" dirty="0">
                <a:latin typeface="Arial"/>
                <a:cs typeface="Arial"/>
              </a:rPr>
              <a:t> </a:t>
            </a:r>
            <a:r>
              <a:rPr sz="2180" dirty="0">
                <a:latin typeface="Arial"/>
                <a:cs typeface="Arial"/>
              </a:rPr>
              <a:t>or</a:t>
            </a:r>
            <a:r>
              <a:rPr sz="2180" spc="-69" dirty="0">
                <a:latin typeface="Arial"/>
                <a:cs typeface="Arial"/>
              </a:rPr>
              <a:t> </a:t>
            </a:r>
            <a:r>
              <a:rPr sz="2180" spc="-20" dirty="0">
                <a:latin typeface="Arial"/>
                <a:cs typeface="Arial"/>
              </a:rPr>
              <a:t>nominal?</a:t>
            </a:r>
            <a:endParaRPr lang="en-US" sz="2180" spc="-20" dirty="0">
              <a:latin typeface="Arial"/>
              <a:cs typeface="Arial"/>
            </a:endParaRPr>
          </a:p>
        </p:txBody>
      </p:sp>
      <p:sp>
        <p:nvSpPr>
          <p:cNvPr id="3" name="object 9">
            <a:extLst>
              <a:ext uri="{FF2B5EF4-FFF2-40B4-BE49-F238E27FC236}">
                <a16:creationId xmlns:a16="http://schemas.microsoft.com/office/drawing/2014/main" id="{7BC0CFCC-16FE-5F1A-BC61-D4F20988019B}"/>
              </a:ext>
            </a:extLst>
          </p:cNvPr>
          <p:cNvSpPr txBox="1"/>
          <p:nvPr/>
        </p:nvSpPr>
        <p:spPr>
          <a:xfrm>
            <a:off x="3537102" y="3424428"/>
            <a:ext cx="4779208" cy="358348"/>
          </a:xfrm>
          <a:prstGeom prst="rect">
            <a:avLst/>
          </a:prstGeom>
        </p:spPr>
        <p:txBody>
          <a:bodyPr vert="horz" wrap="square" lIns="0" tIns="22650" rIns="0" bIns="0" rtlCol="0">
            <a:spAutoFit/>
          </a:bodyPr>
          <a:lstStyle/>
          <a:p>
            <a:pPr marL="25168">
              <a:spcBef>
                <a:spcPts val="178"/>
              </a:spcBef>
            </a:pPr>
            <a:r>
              <a:rPr sz="2180" spc="-139" dirty="0">
                <a:latin typeface="Arial"/>
                <a:cs typeface="Arial"/>
              </a:rPr>
              <a:t>Discuss</a:t>
            </a:r>
            <a:r>
              <a:rPr sz="2180" dirty="0">
                <a:latin typeface="Arial"/>
                <a:cs typeface="Arial"/>
              </a:rPr>
              <a:t> </a:t>
            </a:r>
            <a:r>
              <a:rPr sz="2180" spc="-50" dirty="0">
                <a:latin typeface="Arial"/>
                <a:cs typeface="Arial"/>
              </a:rPr>
              <a:t>your</a:t>
            </a:r>
            <a:r>
              <a:rPr sz="2180" spc="20" dirty="0">
                <a:latin typeface="Arial"/>
                <a:cs typeface="Arial"/>
              </a:rPr>
              <a:t> </a:t>
            </a:r>
            <a:r>
              <a:rPr sz="2180" spc="-178" dirty="0">
                <a:latin typeface="Arial"/>
                <a:cs typeface="Arial"/>
              </a:rPr>
              <a:t>answers</a:t>
            </a:r>
            <a:r>
              <a:rPr sz="2180" spc="30" dirty="0">
                <a:latin typeface="Arial"/>
                <a:cs typeface="Arial"/>
              </a:rPr>
              <a:t> </a:t>
            </a:r>
            <a:r>
              <a:rPr sz="2180" dirty="0">
                <a:latin typeface="Arial"/>
                <a:cs typeface="Arial"/>
              </a:rPr>
              <a:t>with</a:t>
            </a:r>
            <a:r>
              <a:rPr sz="2180" spc="20" dirty="0">
                <a:latin typeface="Arial"/>
                <a:cs typeface="Arial"/>
              </a:rPr>
              <a:t> </a:t>
            </a:r>
            <a:r>
              <a:rPr sz="2180" spc="-50" dirty="0">
                <a:latin typeface="Arial"/>
                <a:cs typeface="Arial"/>
              </a:rPr>
              <a:t>your</a:t>
            </a:r>
            <a:r>
              <a:rPr sz="2180" spc="10" dirty="0">
                <a:latin typeface="Arial"/>
                <a:cs typeface="Arial"/>
              </a:rPr>
              <a:t> </a:t>
            </a:r>
            <a:r>
              <a:rPr sz="2180" spc="-59" dirty="0">
                <a:latin typeface="Arial"/>
                <a:cs typeface="Arial"/>
              </a:rPr>
              <a:t>neighbor!</a:t>
            </a:r>
            <a:endParaRPr sz="2180" dirty="0">
              <a:latin typeface="Arial"/>
              <a:cs typeface="Arial"/>
            </a:endParaRPr>
          </a:p>
        </p:txBody>
      </p:sp>
    </p:spTree>
    <p:extLst>
      <p:ext uri="{BB962C8B-B14F-4D97-AF65-F5344CB8AC3E}">
        <p14:creationId xmlns:p14="http://schemas.microsoft.com/office/powerpoint/2010/main" val="35195568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4" name="object 3">
            <a:extLst>
              <a:ext uri="{FF2B5EF4-FFF2-40B4-BE49-F238E27FC236}">
                <a16:creationId xmlns:a16="http://schemas.microsoft.com/office/drawing/2014/main" id="{A23CA3E2-4D41-9274-37E1-BB5EB61FBFDB}"/>
              </a:ext>
            </a:extLst>
          </p:cNvPr>
          <p:cNvPicPr/>
          <p:nvPr/>
        </p:nvPicPr>
        <p:blipFill rotWithShape="1">
          <a:blip r:embed="rId3" cstate="print"/>
          <a:srcRect t="13457" b="15452"/>
          <a:stretch/>
        </p:blipFill>
        <p:spPr>
          <a:xfrm>
            <a:off x="4102596" y="1814946"/>
            <a:ext cx="6694339" cy="3131128"/>
          </a:xfrm>
          <a:prstGeom prst="rect">
            <a:avLst/>
          </a:prstGeom>
        </p:spPr>
      </p:pic>
    </p:spTree>
    <p:extLst>
      <p:ext uri="{BB962C8B-B14F-4D97-AF65-F5344CB8AC3E}">
        <p14:creationId xmlns:p14="http://schemas.microsoft.com/office/powerpoint/2010/main" val="3788549"/>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2" name="object 3">
            <a:extLst>
              <a:ext uri="{FF2B5EF4-FFF2-40B4-BE49-F238E27FC236}">
                <a16:creationId xmlns:a16="http://schemas.microsoft.com/office/drawing/2014/main" id="{242822E8-2D36-0DAE-899E-DCDA64AF7E0F}"/>
              </a:ext>
            </a:extLst>
          </p:cNvPr>
          <p:cNvPicPr/>
          <p:nvPr/>
        </p:nvPicPr>
        <p:blipFill rotWithShape="1">
          <a:blip r:embed="rId3" cstate="print"/>
          <a:srcRect t="14767" b="14363"/>
          <a:stretch/>
        </p:blipFill>
        <p:spPr>
          <a:xfrm>
            <a:off x="4282704" y="1773383"/>
            <a:ext cx="6694268" cy="3117272"/>
          </a:xfrm>
          <a:prstGeom prst="rect">
            <a:avLst/>
          </a:prstGeom>
        </p:spPr>
      </p:pic>
      <p:sp>
        <p:nvSpPr>
          <p:cNvPr id="3" name="TextBox 2">
            <a:extLst>
              <a:ext uri="{FF2B5EF4-FFF2-40B4-BE49-F238E27FC236}">
                <a16:creationId xmlns:a16="http://schemas.microsoft.com/office/drawing/2014/main" id="{5C6142BE-794E-9773-B055-98EF967AD989}"/>
              </a:ext>
            </a:extLst>
          </p:cNvPr>
          <p:cNvSpPr txBox="1"/>
          <p:nvPr/>
        </p:nvSpPr>
        <p:spPr>
          <a:xfrm>
            <a:off x="4282704" y="1814948"/>
            <a:ext cx="6694268" cy="523220"/>
          </a:xfrm>
          <a:prstGeom prst="rect">
            <a:avLst/>
          </a:prstGeom>
          <a:solidFill>
            <a:srgbClr val="002060"/>
          </a:solidFill>
        </p:spPr>
        <p:txBody>
          <a:bodyPr wrap="square" rtlCol="0">
            <a:spAutoFit/>
          </a:bodyPr>
          <a:lstStyle/>
          <a:p>
            <a:r>
              <a:rPr lang="en-US" sz="2800" b="1" dirty="0">
                <a:solidFill>
                  <a:schemeClr val="bg1"/>
                </a:solidFill>
              </a:rPr>
              <a:t>What type of variable is ”Siblings”?</a:t>
            </a:r>
          </a:p>
        </p:txBody>
      </p:sp>
    </p:spTree>
    <p:extLst>
      <p:ext uri="{BB962C8B-B14F-4D97-AF65-F5344CB8AC3E}">
        <p14:creationId xmlns:p14="http://schemas.microsoft.com/office/powerpoint/2010/main" val="2230763845"/>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3" name="object 3">
            <a:extLst>
              <a:ext uri="{FF2B5EF4-FFF2-40B4-BE49-F238E27FC236}">
                <a16:creationId xmlns:a16="http://schemas.microsoft.com/office/drawing/2014/main" id="{5F934A2B-CB8D-BEC3-4E23-2D0F3CD1F173}"/>
              </a:ext>
            </a:extLst>
          </p:cNvPr>
          <p:cNvPicPr/>
          <p:nvPr/>
        </p:nvPicPr>
        <p:blipFill rotWithShape="1">
          <a:blip r:embed="rId3" cstate="print"/>
          <a:srcRect t="14463" b="16196"/>
          <a:stretch/>
        </p:blipFill>
        <p:spPr>
          <a:xfrm>
            <a:off x="4199578" y="1759527"/>
            <a:ext cx="6694339" cy="3048000"/>
          </a:xfrm>
          <a:prstGeom prst="rect">
            <a:avLst/>
          </a:prstGeom>
        </p:spPr>
      </p:pic>
      <p:sp>
        <p:nvSpPr>
          <p:cNvPr id="4" name="TextBox 3">
            <a:extLst>
              <a:ext uri="{FF2B5EF4-FFF2-40B4-BE49-F238E27FC236}">
                <a16:creationId xmlns:a16="http://schemas.microsoft.com/office/drawing/2014/main" id="{1716804F-ACA9-BBAE-790E-DF46E612BD99}"/>
              </a:ext>
            </a:extLst>
          </p:cNvPr>
          <p:cNvSpPr txBox="1"/>
          <p:nvPr/>
        </p:nvSpPr>
        <p:spPr>
          <a:xfrm>
            <a:off x="4282704" y="1814948"/>
            <a:ext cx="6694268" cy="954107"/>
          </a:xfrm>
          <a:prstGeom prst="rect">
            <a:avLst/>
          </a:prstGeom>
          <a:solidFill>
            <a:srgbClr val="002060"/>
          </a:solidFill>
        </p:spPr>
        <p:txBody>
          <a:bodyPr wrap="square" rtlCol="0">
            <a:spAutoFit/>
          </a:bodyPr>
          <a:lstStyle/>
          <a:p>
            <a:r>
              <a:rPr lang="en-US" sz="2800" b="1" dirty="0">
                <a:solidFill>
                  <a:schemeClr val="bg1"/>
                </a:solidFill>
              </a:rPr>
              <a:t>What type of variable is “Distance from Westfield over Break” (Miles-Away)?</a:t>
            </a:r>
          </a:p>
        </p:txBody>
      </p:sp>
    </p:spTree>
    <p:extLst>
      <p:ext uri="{BB962C8B-B14F-4D97-AF65-F5344CB8AC3E}">
        <p14:creationId xmlns:p14="http://schemas.microsoft.com/office/powerpoint/2010/main" val="279262058"/>
      </p:ext>
    </p:extLst>
  </p:cSld>
  <p:clrMapOvr>
    <a:masterClrMapping/>
  </p:clrMapOvr>
  <p:transition>
    <p:cut/>
  </p:transition>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381</TotalTime>
  <Words>3661</Words>
  <Application>Microsoft Macintosh PowerPoint</Application>
  <PresentationFormat>Widescreen</PresentationFormat>
  <Paragraphs>292</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Corbel</vt:lpstr>
      <vt:lpstr>Helvetica</vt:lpstr>
      <vt:lpstr>Menlo</vt:lpstr>
      <vt:lpstr>Wingdings 2</vt:lpstr>
      <vt:lpstr>Frame</vt:lpstr>
      <vt:lpstr>Elementary Statistics – Sampling and Random Experiments </vt:lpstr>
      <vt:lpstr>Plan for Today</vt:lpstr>
      <vt:lpstr>Data: Variable Taxonomy</vt:lpstr>
      <vt:lpstr>Exercise</vt:lpstr>
      <vt:lpstr>Exercise</vt:lpstr>
      <vt:lpstr>Exercise</vt:lpstr>
      <vt:lpstr>Exercise</vt:lpstr>
      <vt:lpstr>Exercise</vt:lpstr>
      <vt:lpstr>Exercise</vt:lpstr>
      <vt:lpstr>Sampling</vt:lpstr>
      <vt:lpstr>Recap: Big Picture</vt:lpstr>
      <vt:lpstr>Recap: Big Picture</vt:lpstr>
      <vt:lpstr>Recap: Big Picture</vt:lpstr>
      <vt:lpstr>Problems with a Census</vt:lpstr>
      <vt:lpstr>Problems with a Census</vt:lpstr>
      <vt:lpstr>Problems with a Census</vt:lpstr>
      <vt:lpstr>Approaches to Data Collection </vt:lpstr>
      <vt:lpstr>Approaches to Data Collection </vt:lpstr>
      <vt:lpstr>Simple Random Sampling</vt:lpstr>
      <vt:lpstr>Stratified Random Sampling</vt:lpstr>
      <vt:lpstr>Clustered and Multistage Sampling</vt:lpstr>
      <vt:lpstr>What are the pitfalls of non-representative sampling? </vt:lpstr>
      <vt:lpstr>What are the pitfalls of non-representative sampling? </vt:lpstr>
      <vt:lpstr>What are the pitfalls of non-representative sampling? </vt:lpstr>
      <vt:lpstr>What are the pitfalls of non-representative sampling? </vt:lpstr>
      <vt:lpstr>Practice</vt:lpstr>
      <vt:lpstr>Practice</vt:lpstr>
      <vt:lpstr>Practice</vt:lpstr>
      <vt:lpstr>Practice</vt:lpstr>
      <vt:lpstr>Practice</vt:lpstr>
      <vt:lpstr>Big Picture</vt:lpstr>
      <vt:lpstr>Big Picture</vt:lpstr>
      <vt:lpstr>Big Picture</vt:lpstr>
      <vt:lpstr>Types of Study Designs </vt:lpstr>
      <vt:lpstr>Types of Study Designs </vt:lpstr>
      <vt:lpstr>Types of Study Designs </vt:lpstr>
      <vt:lpstr>Types of Study Designs </vt:lpstr>
      <vt:lpstr>Types of Study Designs </vt:lpstr>
      <vt:lpstr>Visualizing Causality</vt:lpstr>
      <vt:lpstr>Confounding Variables</vt:lpstr>
      <vt:lpstr>Confounding Variables</vt:lpstr>
      <vt:lpstr>Randomization to the Rescue</vt:lpstr>
      <vt:lpstr>Blocking in Randomized Experiments</vt:lpstr>
      <vt:lpstr>Causality and Experimental Design Practice</vt:lpstr>
      <vt:lpstr>Causality and Experimental Design Practice</vt:lpstr>
      <vt:lpstr>Causality and Experimental Design Practice</vt:lpstr>
      <vt:lpstr>Causality and Experimental Design Practice</vt:lpstr>
      <vt:lpstr>Causality and Experimental Design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20</cp:revision>
  <dcterms:created xsi:type="dcterms:W3CDTF">2023-08-03T18:49:17Z</dcterms:created>
  <dcterms:modified xsi:type="dcterms:W3CDTF">2024-01-18T15:55:52Z</dcterms:modified>
</cp:coreProperties>
</file>